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70" r:id="rId14"/>
    <p:sldId id="271" r:id="rId15"/>
    <p:sldId id="268" r:id="rId16"/>
    <p:sldId id="269" r:id="rId17"/>
    <p:sldId id="274" r:id="rId18"/>
    <p:sldId id="275" r:id="rId19"/>
    <p:sldId id="276" r:id="rId20"/>
    <p:sldId id="272" r:id="rId21"/>
  </p:sldIdLst>
  <p:sldSz cx="9144000" cy="6858000" type="screen4x3"/>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Stile medio 2 - Colore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88" autoAdjust="0"/>
    <p:restoredTop sz="94624" autoAdjust="0"/>
  </p:normalViewPr>
  <p:slideViewPr>
    <p:cSldViewPr>
      <p:cViewPr varScale="1">
        <p:scale>
          <a:sx n="70" d="100"/>
          <a:sy n="70" d="100"/>
        </p:scale>
        <p:origin x="-1386" y="-90"/>
      </p:cViewPr>
      <p:guideLst>
        <p:guide orient="horz" pos="2160"/>
        <p:guide pos="2880"/>
      </p:guideLst>
    </p:cSldViewPr>
  </p:slideViewPr>
  <p:outlineViewPr>
    <p:cViewPr>
      <p:scale>
        <a:sx n="33" d="100"/>
        <a:sy n="33" d="100"/>
      </p:scale>
      <p:origin x="48" y="1578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bg>
      <p:bgRef idx="1002">
        <a:schemeClr val="bg2"/>
      </p:bgRef>
    </p:bg>
    <p:spTree>
      <p:nvGrpSpPr>
        <p:cNvPr id="1" name=""/>
        <p:cNvGrpSpPr/>
        <p:nvPr/>
      </p:nvGrpSpPr>
      <p:grpSpPr>
        <a:xfrm>
          <a:off x="0" y="0"/>
          <a:ext cx="0" cy="0"/>
          <a:chOff x="0" y="0"/>
          <a:chExt cx="0" cy="0"/>
        </a:xfrm>
      </p:grpSpPr>
      <p:sp>
        <p:nvSpPr>
          <p:cNvPr id="9" name="Titolo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it-IT" smtClean="0"/>
              <a:t>Fare clic per modificare lo stile del titolo</a:t>
            </a:r>
            <a:endParaRPr kumimoji="0" lang="en-US"/>
          </a:p>
        </p:txBody>
      </p:sp>
      <p:sp>
        <p:nvSpPr>
          <p:cNvPr id="17" name="Sottotitolo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it-IT" smtClean="0"/>
              <a:t>Fare clic per modificare lo stile del sottotitolo dello schema</a:t>
            </a:r>
            <a:endParaRPr kumimoji="0" lang="en-US"/>
          </a:p>
        </p:txBody>
      </p:sp>
      <p:sp>
        <p:nvSpPr>
          <p:cNvPr id="30" name="Segnaposto data 29"/>
          <p:cNvSpPr>
            <a:spLocks noGrp="1"/>
          </p:cNvSpPr>
          <p:nvPr>
            <p:ph type="dt" sz="half" idx="10"/>
          </p:nvPr>
        </p:nvSpPr>
        <p:spPr/>
        <p:txBody>
          <a:bodyPr/>
          <a:lstStyle/>
          <a:p>
            <a:fld id="{EC02CD1E-1A8F-4F89-888E-D1A66FFDAC8D}" type="datetimeFigureOut">
              <a:rPr lang="it-IT" smtClean="0"/>
              <a:pPr/>
              <a:t>13/09/2013</a:t>
            </a:fld>
            <a:endParaRPr lang="it-IT"/>
          </a:p>
        </p:txBody>
      </p:sp>
      <p:sp>
        <p:nvSpPr>
          <p:cNvPr id="19" name="Segnaposto piè di pagina 18"/>
          <p:cNvSpPr>
            <a:spLocks noGrp="1"/>
          </p:cNvSpPr>
          <p:nvPr>
            <p:ph type="ftr" sz="quarter" idx="11"/>
          </p:nvPr>
        </p:nvSpPr>
        <p:spPr/>
        <p:txBody>
          <a:bodyPr/>
          <a:lstStyle/>
          <a:p>
            <a:endParaRPr lang="it-IT"/>
          </a:p>
        </p:txBody>
      </p:sp>
      <p:sp>
        <p:nvSpPr>
          <p:cNvPr id="27" name="Segnaposto numero diapositiva 26"/>
          <p:cNvSpPr>
            <a:spLocks noGrp="1"/>
          </p:cNvSpPr>
          <p:nvPr>
            <p:ph type="sldNum" sz="quarter" idx="12"/>
          </p:nvPr>
        </p:nvSpPr>
        <p:spPr/>
        <p:txBody>
          <a:bodyPr/>
          <a:lstStyle/>
          <a:p>
            <a:fld id="{49F114F3-ABE2-494D-A1B2-2FB16BE05D96}" type="slidenum">
              <a:rPr lang="it-IT" smtClean="0"/>
              <a:pPr/>
              <a:t>‹N›</a:t>
            </a:fld>
            <a:endParaRPr lang="it-IT"/>
          </a:p>
        </p:txBody>
      </p:sp>
    </p:spTree>
  </p:cSld>
  <p:clrMapOvr>
    <a:overrideClrMapping bg1="dk1" tx1="lt1" bg2="dk2" tx2="lt2" accent1="accent1" accent2="accent2" accent3="accent3" accent4="accent4" accent5="accent5" accent6="accent6" hlink="hlink" folHlink="folHlink"/>
  </p:clrMapOvr>
  <p:transition>
    <p:random/>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kumimoji="0" lang="it-IT" smtClean="0"/>
              <a:t>Fare clic per modificare lo stile del titolo</a:t>
            </a:r>
            <a:endParaRPr kumimoji="0" lang="en-US"/>
          </a:p>
        </p:txBody>
      </p:sp>
      <p:sp>
        <p:nvSpPr>
          <p:cNvPr id="3" name="Segnaposto testo verticale 2"/>
          <p:cNvSpPr>
            <a:spLocks noGrp="1"/>
          </p:cNvSpPr>
          <p:nvPr>
            <p:ph type="body" orient="vert" idx="1"/>
          </p:nvPr>
        </p:nvSpPr>
        <p:spPr/>
        <p:txBody>
          <a:bodyPr vert="eaVer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4" name="Segnaposto data 3"/>
          <p:cNvSpPr>
            <a:spLocks noGrp="1"/>
          </p:cNvSpPr>
          <p:nvPr>
            <p:ph type="dt" sz="half" idx="10"/>
          </p:nvPr>
        </p:nvSpPr>
        <p:spPr/>
        <p:txBody>
          <a:bodyPr/>
          <a:lstStyle/>
          <a:p>
            <a:fld id="{EC02CD1E-1A8F-4F89-888E-D1A66FFDAC8D}" type="datetimeFigureOut">
              <a:rPr lang="it-IT" smtClean="0"/>
              <a:pPr/>
              <a:t>13/09/2013</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49F114F3-ABE2-494D-A1B2-2FB16BE05D96}" type="slidenum">
              <a:rPr lang="it-IT" smtClean="0"/>
              <a:pPr/>
              <a:t>‹N›</a:t>
            </a:fld>
            <a:endParaRPr lang="it-IT"/>
          </a:p>
        </p:txBody>
      </p:sp>
    </p:spTree>
  </p:cSld>
  <p:clrMapOvr>
    <a:masterClrMapping/>
  </p:clrMapOvr>
  <p:transition>
    <p:random/>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914401"/>
            <a:ext cx="2057400" cy="5211763"/>
          </a:xfrm>
        </p:spPr>
        <p:txBody>
          <a:bodyPr vert="eaVert"/>
          <a:lstStyle/>
          <a:p>
            <a:r>
              <a:rPr kumimoji="0" lang="it-IT" smtClean="0"/>
              <a:t>Fare clic per modificare lo stile del titolo</a:t>
            </a:r>
            <a:endParaRPr kumimoji="0" lang="en-US"/>
          </a:p>
        </p:txBody>
      </p:sp>
      <p:sp>
        <p:nvSpPr>
          <p:cNvPr id="3" name="Segnaposto testo verticale 2"/>
          <p:cNvSpPr>
            <a:spLocks noGrp="1"/>
          </p:cNvSpPr>
          <p:nvPr>
            <p:ph type="body" orient="vert" idx="1"/>
          </p:nvPr>
        </p:nvSpPr>
        <p:spPr>
          <a:xfrm>
            <a:off x="457200" y="914401"/>
            <a:ext cx="6019800" cy="5211763"/>
          </a:xfrm>
        </p:spPr>
        <p:txBody>
          <a:bodyPr vert="eaVer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4" name="Segnaposto data 3"/>
          <p:cNvSpPr>
            <a:spLocks noGrp="1"/>
          </p:cNvSpPr>
          <p:nvPr>
            <p:ph type="dt" sz="half" idx="10"/>
          </p:nvPr>
        </p:nvSpPr>
        <p:spPr/>
        <p:txBody>
          <a:bodyPr/>
          <a:lstStyle/>
          <a:p>
            <a:fld id="{EC02CD1E-1A8F-4F89-888E-D1A66FFDAC8D}" type="datetimeFigureOut">
              <a:rPr lang="it-IT" smtClean="0"/>
              <a:pPr/>
              <a:t>13/09/2013</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49F114F3-ABE2-494D-A1B2-2FB16BE05D96}" type="slidenum">
              <a:rPr lang="it-IT" smtClean="0"/>
              <a:pPr/>
              <a:t>‹N›</a:t>
            </a:fld>
            <a:endParaRPr lang="it-I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kumimoji="0" lang="it-IT" smtClean="0"/>
              <a:t>Fare clic per modificare lo stile del titolo</a:t>
            </a:r>
            <a:endParaRPr kumimoji="0" lang="en-US"/>
          </a:p>
        </p:txBody>
      </p:sp>
      <p:sp>
        <p:nvSpPr>
          <p:cNvPr id="3" name="Segnaposto contenuto 2"/>
          <p:cNvSpPr>
            <a:spLocks noGrp="1"/>
          </p:cNvSpPr>
          <p:nvPr>
            <p:ph idx="1"/>
          </p:nvPr>
        </p:nvSpPr>
        <p:spPr/>
        <p:txBody>
          <a:body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4" name="Segnaposto data 3"/>
          <p:cNvSpPr>
            <a:spLocks noGrp="1"/>
          </p:cNvSpPr>
          <p:nvPr>
            <p:ph type="dt" sz="half" idx="10"/>
          </p:nvPr>
        </p:nvSpPr>
        <p:spPr/>
        <p:txBody>
          <a:bodyPr/>
          <a:lstStyle/>
          <a:p>
            <a:fld id="{EC02CD1E-1A8F-4F89-888E-D1A66FFDAC8D}" type="datetimeFigureOut">
              <a:rPr lang="it-IT" smtClean="0"/>
              <a:pPr/>
              <a:t>13/09/2013</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49F114F3-ABE2-494D-A1B2-2FB16BE05D96}" type="slidenum">
              <a:rPr lang="it-IT" smtClean="0"/>
              <a:pPr/>
              <a:t>‹N›</a:t>
            </a:fld>
            <a:endParaRPr lang="it-IT"/>
          </a:p>
        </p:txBody>
      </p:sp>
    </p:spTree>
  </p:cSld>
  <p:clrMapOvr>
    <a:masterClrMapping/>
  </p:clrMapOvr>
  <p:transition>
    <p:random/>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bg>
      <p:bgRef idx="1002">
        <a:schemeClr val="bg2"/>
      </p:bgRef>
    </p:bg>
    <p:spTree>
      <p:nvGrpSpPr>
        <p:cNvPr id="1" name=""/>
        <p:cNvGrpSpPr/>
        <p:nvPr/>
      </p:nvGrpSpPr>
      <p:grpSpPr>
        <a:xfrm>
          <a:off x="0" y="0"/>
          <a:ext cx="0" cy="0"/>
          <a:chOff x="0" y="0"/>
          <a:chExt cx="0" cy="0"/>
        </a:xfrm>
      </p:grpSpPr>
      <p:sp>
        <p:nvSpPr>
          <p:cNvPr id="2" name="Titolo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it-IT" smtClean="0"/>
              <a:t>Fare clic per modificare lo stile del titolo</a:t>
            </a:r>
            <a:endParaRPr kumimoji="0" lang="en-US"/>
          </a:p>
        </p:txBody>
      </p:sp>
      <p:sp>
        <p:nvSpPr>
          <p:cNvPr id="3" name="Segnaposto testo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it-IT" smtClean="0"/>
              <a:t>Fare clic per modificare stili del testo dello schema</a:t>
            </a:r>
          </a:p>
        </p:txBody>
      </p:sp>
      <p:sp>
        <p:nvSpPr>
          <p:cNvPr id="4" name="Segnaposto data 3"/>
          <p:cNvSpPr>
            <a:spLocks noGrp="1"/>
          </p:cNvSpPr>
          <p:nvPr>
            <p:ph type="dt" sz="half" idx="10"/>
          </p:nvPr>
        </p:nvSpPr>
        <p:spPr/>
        <p:txBody>
          <a:bodyPr/>
          <a:lstStyle/>
          <a:p>
            <a:fld id="{EC02CD1E-1A8F-4F89-888E-D1A66FFDAC8D}" type="datetimeFigureOut">
              <a:rPr lang="it-IT" smtClean="0"/>
              <a:pPr/>
              <a:t>13/09/2013</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49F114F3-ABE2-494D-A1B2-2FB16BE05D96}" type="slidenum">
              <a:rPr lang="it-IT" smtClean="0"/>
              <a:pPr/>
              <a:t>‹N›</a:t>
            </a:fld>
            <a:endParaRPr lang="it-IT"/>
          </a:p>
        </p:txBody>
      </p:sp>
    </p:spTree>
  </p:cSld>
  <p:clrMapOvr>
    <a:overrideClrMapping bg1="dk1" tx1="lt1" bg2="dk2" tx2="lt2" accent1="accent1" accent2="accent2" accent3="accent3" accent4="accent4" accent5="accent5" accent6="accent6" hlink="hlink" folHlink="folHlink"/>
  </p:clrMapOvr>
  <p:transition>
    <p:random/>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a:xfrm>
            <a:off x="457200" y="704088"/>
            <a:ext cx="8229600" cy="1143000"/>
          </a:xfrm>
        </p:spPr>
        <p:txBody>
          <a:bodyPr/>
          <a:lstStyle/>
          <a:p>
            <a:r>
              <a:rPr kumimoji="0" lang="it-IT" smtClean="0"/>
              <a:t>Fare clic per modificare lo stile del titolo</a:t>
            </a:r>
            <a:endParaRPr kumimoji="0" lang="en-US"/>
          </a:p>
        </p:txBody>
      </p:sp>
      <p:sp>
        <p:nvSpPr>
          <p:cNvPr id="3" name="Segnaposto contenuto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4" name="Segnaposto contenuto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5" name="Segnaposto data 4"/>
          <p:cNvSpPr>
            <a:spLocks noGrp="1"/>
          </p:cNvSpPr>
          <p:nvPr>
            <p:ph type="dt" sz="half" idx="10"/>
          </p:nvPr>
        </p:nvSpPr>
        <p:spPr/>
        <p:txBody>
          <a:bodyPr/>
          <a:lstStyle/>
          <a:p>
            <a:fld id="{EC02CD1E-1A8F-4F89-888E-D1A66FFDAC8D}" type="datetimeFigureOut">
              <a:rPr lang="it-IT" smtClean="0"/>
              <a:pPr/>
              <a:t>13/09/2013</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49F114F3-ABE2-494D-A1B2-2FB16BE05D96}" type="slidenum">
              <a:rPr lang="it-IT" smtClean="0"/>
              <a:pPr/>
              <a:t>‹N›</a:t>
            </a:fld>
            <a:endParaRPr lang="it-IT"/>
          </a:p>
        </p:txBody>
      </p:sp>
    </p:spTree>
  </p:cSld>
  <p:clrMapOvr>
    <a:masterClrMapping/>
  </p:clrMapOvr>
  <p:transition>
    <p:random/>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457200" y="704088"/>
            <a:ext cx="8229600" cy="1143000"/>
          </a:xfrm>
        </p:spPr>
        <p:txBody>
          <a:bodyPr tIns="45720" anchor="b"/>
          <a:lstStyle>
            <a:lvl1pPr>
              <a:defRPr/>
            </a:lvl1pPr>
          </a:lstStyle>
          <a:p>
            <a:r>
              <a:rPr kumimoji="0" lang="it-IT" smtClean="0"/>
              <a:t>Fare clic per modificare lo stile del titolo</a:t>
            </a:r>
            <a:endParaRPr kumimoji="0" lang="en-US"/>
          </a:p>
        </p:txBody>
      </p:sp>
      <p:sp>
        <p:nvSpPr>
          <p:cNvPr id="3" name="Segnaposto testo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it-IT" smtClean="0"/>
              <a:t>Fare clic per modificare stili del testo dello schema</a:t>
            </a:r>
          </a:p>
        </p:txBody>
      </p:sp>
      <p:sp>
        <p:nvSpPr>
          <p:cNvPr id="4" name="Segnaposto testo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it-IT" smtClean="0"/>
              <a:t>Fare clic per modificare stili del testo dello schema</a:t>
            </a:r>
          </a:p>
        </p:txBody>
      </p:sp>
      <p:sp>
        <p:nvSpPr>
          <p:cNvPr id="5" name="Segnaposto contenuto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6" name="Segnaposto contenuto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7" name="Segnaposto data 6"/>
          <p:cNvSpPr>
            <a:spLocks noGrp="1"/>
          </p:cNvSpPr>
          <p:nvPr>
            <p:ph type="dt" sz="half" idx="10"/>
          </p:nvPr>
        </p:nvSpPr>
        <p:spPr/>
        <p:txBody>
          <a:bodyPr/>
          <a:lstStyle/>
          <a:p>
            <a:fld id="{EC02CD1E-1A8F-4F89-888E-D1A66FFDAC8D}" type="datetimeFigureOut">
              <a:rPr lang="it-IT" smtClean="0"/>
              <a:pPr/>
              <a:t>13/09/2013</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49F114F3-ABE2-494D-A1B2-2FB16BE05D96}" type="slidenum">
              <a:rPr lang="it-IT" smtClean="0"/>
              <a:pPr/>
              <a:t>‹N›</a:t>
            </a:fld>
            <a:endParaRPr lang="it-IT"/>
          </a:p>
        </p:txBody>
      </p:sp>
    </p:spTree>
  </p:cSld>
  <p:clrMapOvr>
    <a:masterClrMapping/>
  </p:clrMapOvr>
  <p:transition>
    <p:random/>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it-IT" smtClean="0"/>
              <a:t>Fare clic per modificare lo stile del titolo</a:t>
            </a:r>
            <a:endParaRPr kumimoji="0" lang="en-US"/>
          </a:p>
        </p:txBody>
      </p:sp>
      <p:sp>
        <p:nvSpPr>
          <p:cNvPr id="3" name="Segnaposto data 2"/>
          <p:cNvSpPr>
            <a:spLocks noGrp="1"/>
          </p:cNvSpPr>
          <p:nvPr>
            <p:ph type="dt" sz="half" idx="10"/>
          </p:nvPr>
        </p:nvSpPr>
        <p:spPr/>
        <p:txBody>
          <a:bodyPr/>
          <a:lstStyle/>
          <a:p>
            <a:fld id="{EC02CD1E-1A8F-4F89-888E-D1A66FFDAC8D}" type="datetimeFigureOut">
              <a:rPr lang="it-IT" smtClean="0"/>
              <a:pPr/>
              <a:t>13/09/2013</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49F114F3-ABE2-494D-A1B2-2FB16BE05D96}" type="slidenum">
              <a:rPr lang="it-IT" smtClean="0"/>
              <a:pPr/>
              <a:t>‹N›</a:t>
            </a:fld>
            <a:endParaRPr lang="it-IT"/>
          </a:p>
        </p:txBody>
      </p:sp>
    </p:spTree>
  </p:cSld>
  <p:clrMapOvr>
    <a:masterClrMapping/>
  </p:clrMapOvr>
  <p:transition>
    <p:random/>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EC02CD1E-1A8F-4F89-888E-D1A66FFDAC8D}" type="datetimeFigureOut">
              <a:rPr lang="it-IT" smtClean="0"/>
              <a:pPr/>
              <a:t>13/09/2013</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49F114F3-ABE2-494D-A1B2-2FB16BE05D96}" type="slidenum">
              <a:rPr lang="it-IT" smtClean="0"/>
              <a:pPr/>
              <a:t>‹N›</a:t>
            </a:fld>
            <a:endParaRPr lang="it-IT"/>
          </a:p>
        </p:txBody>
      </p:sp>
    </p:spTree>
  </p:cSld>
  <p:clrMapOvr>
    <a:masterClrMapping/>
  </p:clrMapOvr>
  <p:transition>
    <p:random/>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it-IT" smtClean="0"/>
              <a:t>Fare clic per modificare lo stile del titolo</a:t>
            </a:r>
            <a:endParaRPr kumimoji="0" lang="en-US"/>
          </a:p>
        </p:txBody>
      </p:sp>
      <p:sp>
        <p:nvSpPr>
          <p:cNvPr id="3" name="Segnaposto testo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it-IT" smtClean="0"/>
              <a:t>Fare clic per modificare stili del testo dello schema</a:t>
            </a:r>
          </a:p>
        </p:txBody>
      </p:sp>
      <p:sp>
        <p:nvSpPr>
          <p:cNvPr id="4" name="Segnaposto contenuto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5" name="Segnaposto data 4"/>
          <p:cNvSpPr>
            <a:spLocks noGrp="1"/>
          </p:cNvSpPr>
          <p:nvPr>
            <p:ph type="dt" sz="half" idx="10"/>
          </p:nvPr>
        </p:nvSpPr>
        <p:spPr/>
        <p:txBody>
          <a:bodyPr/>
          <a:lstStyle/>
          <a:p>
            <a:fld id="{EC02CD1E-1A8F-4F89-888E-D1A66FFDAC8D}" type="datetimeFigureOut">
              <a:rPr lang="it-IT" smtClean="0"/>
              <a:pPr/>
              <a:t>13/09/2013</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49F114F3-ABE2-494D-A1B2-2FB16BE05D96}" type="slidenum">
              <a:rPr lang="it-IT" smtClean="0"/>
              <a:pPr/>
              <a:t>‹N›</a:t>
            </a:fld>
            <a:endParaRPr lang="it-IT"/>
          </a:p>
        </p:txBody>
      </p:sp>
    </p:spTree>
  </p:cSld>
  <p:clrMapOvr>
    <a:masterClrMapping/>
  </p:clrMapOvr>
  <p:transition>
    <p:random/>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magine con didascalia">
    <p:spTree>
      <p:nvGrpSpPr>
        <p:cNvPr id="1" name=""/>
        <p:cNvGrpSpPr/>
        <p:nvPr/>
      </p:nvGrpSpPr>
      <p:grpSpPr>
        <a:xfrm>
          <a:off x="0" y="0"/>
          <a:ext cx="0" cy="0"/>
          <a:chOff x="0" y="0"/>
          <a:chExt cx="0" cy="0"/>
        </a:xfrm>
      </p:grpSpPr>
      <p:sp>
        <p:nvSpPr>
          <p:cNvPr id="9" name="Ritaglia e arrotonda singolo angolo rettangolo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Triangolo rettangolo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olo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it-IT" smtClean="0"/>
              <a:t>Fare clic per modificare lo stile del titolo</a:t>
            </a:r>
            <a:endParaRPr kumimoji="0" lang="en-US"/>
          </a:p>
        </p:txBody>
      </p:sp>
      <p:sp>
        <p:nvSpPr>
          <p:cNvPr id="4" name="Segnaposto testo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it-IT" smtClean="0"/>
              <a:t>Fare clic per modificare stili del testo dello schema</a:t>
            </a:r>
          </a:p>
        </p:txBody>
      </p:sp>
      <p:sp>
        <p:nvSpPr>
          <p:cNvPr id="5" name="Segnaposto data 4"/>
          <p:cNvSpPr>
            <a:spLocks noGrp="1"/>
          </p:cNvSpPr>
          <p:nvPr>
            <p:ph type="dt" sz="half" idx="10"/>
          </p:nvPr>
        </p:nvSpPr>
        <p:spPr/>
        <p:txBody>
          <a:bodyPr/>
          <a:lstStyle/>
          <a:p>
            <a:fld id="{EC02CD1E-1A8F-4F89-888E-D1A66FFDAC8D}" type="datetimeFigureOut">
              <a:rPr lang="it-IT" smtClean="0"/>
              <a:pPr/>
              <a:t>13/09/2013</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a:xfrm>
            <a:off x="8077200" y="6356350"/>
            <a:ext cx="609600" cy="365125"/>
          </a:xfrm>
        </p:spPr>
        <p:txBody>
          <a:bodyPr/>
          <a:lstStyle/>
          <a:p>
            <a:fld id="{49F114F3-ABE2-494D-A1B2-2FB16BE05D96}" type="slidenum">
              <a:rPr lang="it-IT" smtClean="0"/>
              <a:pPr/>
              <a:t>‹N›</a:t>
            </a:fld>
            <a:endParaRPr lang="it-IT"/>
          </a:p>
        </p:txBody>
      </p:sp>
      <p:sp>
        <p:nvSpPr>
          <p:cNvPr id="3" name="Segnaposto immagine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it-IT" smtClean="0"/>
              <a:t>Fare clic sull'icona per inserire un'immagine</a:t>
            </a:r>
            <a:endParaRPr kumimoji="0" lang="en-US" dirty="0"/>
          </a:p>
        </p:txBody>
      </p:sp>
      <p:sp>
        <p:nvSpPr>
          <p:cNvPr id="10" name="Figura a mano libera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igura a mano libera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transition>
    <p:random/>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igura a mano libera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igura a mano libera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Segnaposto titolo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it-IT" smtClean="0"/>
              <a:t>Fare clic per modificare lo stile del titolo</a:t>
            </a:r>
            <a:endParaRPr kumimoji="0" lang="en-US"/>
          </a:p>
        </p:txBody>
      </p:sp>
      <p:sp>
        <p:nvSpPr>
          <p:cNvPr id="30" name="Segnaposto testo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it-IT" smtClean="0"/>
              <a:t>Fare clic per modificare stili del testo dello schema</a:t>
            </a:r>
          </a:p>
          <a:p>
            <a:pPr lvl="1" eaLnBrk="1" latinLnBrk="0" hangingPunct="1"/>
            <a:r>
              <a:rPr kumimoji="0" lang="it-IT" smtClean="0"/>
              <a:t>Secondo livello</a:t>
            </a:r>
          </a:p>
          <a:p>
            <a:pPr lvl="2" eaLnBrk="1" latinLnBrk="0" hangingPunct="1"/>
            <a:r>
              <a:rPr kumimoji="0" lang="it-IT" smtClean="0"/>
              <a:t>Terzo livello</a:t>
            </a:r>
          </a:p>
          <a:p>
            <a:pPr lvl="3" eaLnBrk="1" latinLnBrk="0" hangingPunct="1"/>
            <a:r>
              <a:rPr kumimoji="0" lang="it-IT" smtClean="0"/>
              <a:t>Quarto livello</a:t>
            </a:r>
          </a:p>
          <a:p>
            <a:pPr lvl="4" eaLnBrk="1" latinLnBrk="0" hangingPunct="1"/>
            <a:r>
              <a:rPr kumimoji="0" lang="it-IT" smtClean="0"/>
              <a:t>Quinto livello</a:t>
            </a:r>
            <a:endParaRPr kumimoji="0" lang="en-US"/>
          </a:p>
        </p:txBody>
      </p:sp>
      <p:sp>
        <p:nvSpPr>
          <p:cNvPr id="10" name="Segnaposto data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EC02CD1E-1A8F-4F89-888E-D1A66FFDAC8D}" type="datetimeFigureOut">
              <a:rPr lang="it-IT" smtClean="0"/>
              <a:pPr/>
              <a:t>13/09/2013</a:t>
            </a:fld>
            <a:endParaRPr lang="it-IT"/>
          </a:p>
        </p:txBody>
      </p:sp>
      <p:sp>
        <p:nvSpPr>
          <p:cNvPr id="22" name="Segnaposto piè di pagina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it-IT"/>
          </a:p>
        </p:txBody>
      </p:sp>
      <p:sp>
        <p:nvSpPr>
          <p:cNvPr id="18" name="Segnaposto numero diapositiva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49F114F3-ABE2-494D-A1B2-2FB16BE05D96}" type="slidenum">
              <a:rPr lang="it-IT" smtClean="0"/>
              <a:pPr/>
              <a:t>‹N›</a:t>
            </a:fld>
            <a:endParaRPr lang="it-IT"/>
          </a:p>
        </p:txBody>
      </p:sp>
      <p:grpSp>
        <p:nvGrpSpPr>
          <p:cNvPr id="2" name="Gruppo 1"/>
          <p:cNvGrpSpPr/>
          <p:nvPr/>
        </p:nvGrpSpPr>
        <p:grpSpPr>
          <a:xfrm>
            <a:off x="-19017" y="202408"/>
            <a:ext cx="9180548" cy="649224"/>
            <a:chOff x="-19045" y="216550"/>
            <a:chExt cx="9180548" cy="649224"/>
          </a:xfrm>
        </p:grpSpPr>
        <p:sp>
          <p:nvSpPr>
            <p:cNvPr id="12" name="Figura a mano libera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igura a mano libera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p:random/>
  </p:transition>
  <p:timing>
    <p:tnLst>
      <p:par>
        <p:cTn id="1" dur="indefinite" restart="never" nodeType="tmRoot"/>
      </p:par>
    </p:tnLst>
  </p:timing>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2.xml"/><Relationship Id="rId4" Type="http://schemas.openxmlformats.org/officeDocument/2006/relationships/image" Target="../media/image6.jpeg"/></Relationships>
</file>

<file path=ppt/slides/_rels/slide18.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539552" y="620688"/>
            <a:ext cx="7851648" cy="4176464"/>
          </a:xfrm>
          <a:scene3d>
            <a:camera prst="orthographicFront"/>
            <a:lightRig rig="threePt" dir="t"/>
          </a:scene3d>
          <a:sp3d>
            <a:bevelT/>
          </a:sp3d>
        </p:spPr>
        <p:txBody>
          <a:bodyPr>
            <a:normAutofit fontScale="90000"/>
          </a:bodyPr>
          <a:lstStyle/>
          <a:p>
            <a:pPr algn="ctr"/>
            <a:r>
              <a:rPr lang="it-IT" sz="8000" dirty="0" smtClean="0">
                <a:latin typeface="Arial" pitchFamily="34" charset="0"/>
                <a:cs typeface="Arial" pitchFamily="34" charset="0"/>
              </a:rPr>
              <a:t>Creare valore con la negoziazione dei titoli di Stato</a:t>
            </a:r>
            <a:r>
              <a:rPr lang="it-IT" dirty="0" smtClean="0">
                <a:latin typeface="Arial" pitchFamily="34" charset="0"/>
                <a:cs typeface="Arial" pitchFamily="34" charset="0"/>
              </a:rPr>
              <a:t/>
            </a:r>
            <a:br>
              <a:rPr lang="it-IT" dirty="0" smtClean="0">
                <a:latin typeface="Arial" pitchFamily="34" charset="0"/>
                <a:cs typeface="Arial" pitchFamily="34" charset="0"/>
              </a:rPr>
            </a:br>
            <a:r>
              <a:rPr lang="it-IT" dirty="0" smtClean="0">
                <a:latin typeface="Arial" pitchFamily="34" charset="0"/>
                <a:cs typeface="Arial" pitchFamily="34" charset="0"/>
              </a:rPr>
              <a:t> </a:t>
            </a:r>
            <a:endParaRPr lang="it-IT" dirty="0">
              <a:latin typeface="Arial" pitchFamily="34" charset="0"/>
              <a:cs typeface="Arial" pitchFamily="34" charset="0"/>
            </a:endParaRPr>
          </a:p>
        </p:txBody>
      </p:sp>
      <p:sp>
        <p:nvSpPr>
          <p:cNvPr id="3" name="Sottotitolo 2"/>
          <p:cNvSpPr>
            <a:spLocks noGrp="1"/>
          </p:cNvSpPr>
          <p:nvPr>
            <p:ph type="subTitle" idx="1"/>
          </p:nvPr>
        </p:nvSpPr>
        <p:spPr>
          <a:xfrm>
            <a:off x="1403648" y="4941168"/>
            <a:ext cx="6400800" cy="1584176"/>
          </a:xfrm>
        </p:spPr>
        <p:style>
          <a:lnRef idx="3">
            <a:schemeClr val="lt1"/>
          </a:lnRef>
          <a:fillRef idx="1">
            <a:schemeClr val="accent2"/>
          </a:fillRef>
          <a:effectRef idx="1">
            <a:schemeClr val="accent2"/>
          </a:effectRef>
          <a:fontRef idx="minor">
            <a:schemeClr val="lt1"/>
          </a:fontRef>
        </p:style>
        <p:txBody>
          <a:bodyPr>
            <a:normAutofit lnSpcReduction="10000"/>
          </a:bodyPr>
          <a:lstStyle/>
          <a:p>
            <a:pPr algn="ctr"/>
            <a:r>
              <a:rPr lang="it-IT" sz="2400" dirty="0" smtClean="0">
                <a:latin typeface="Arial" pitchFamily="34" charset="0"/>
                <a:cs typeface="Arial" pitchFamily="34" charset="0"/>
              </a:rPr>
              <a:t>Breve e sintetica panoramica al mondo del private banking interpretato da me…</a:t>
            </a:r>
          </a:p>
          <a:p>
            <a:pPr algn="ctr"/>
            <a:endParaRPr lang="it-IT" sz="2400" dirty="0">
              <a:latin typeface="Arial" pitchFamily="34" charset="0"/>
              <a:cs typeface="Arial" pitchFamily="34" charset="0"/>
            </a:endParaRPr>
          </a:p>
          <a:p>
            <a:pPr algn="ctr"/>
            <a:r>
              <a:rPr lang="it-IT" sz="2400" dirty="0" smtClean="0">
                <a:latin typeface="Arial" pitchFamily="34" charset="0"/>
                <a:cs typeface="Arial" pitchFamily="34" charset="0"/>
              </a:rPr>
              <a:t>Adriano Botti</a:t>
            </a:r>
          </a:p>
          <a:p>
            <a:endParaRPr lang="it-IT" sz="2800" dirty="0">
              <a:latin typeface="Arial" pitchFamily="34" charset="0"/>
              <a:cs typeface="Arial" pitchFamily="34" charset="0"/>
            </a:endParaRPr>
          </a:p>
        </p:txBody>
      </p:sp>
    </p:spTree>
  </p:cSld>
  <p:clrMapOvr>
    <a:masterClrMapping/>
  </p:clrMapOvr>
  <p:transition>
    <p:random/>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539552" y="188640"/>
            <a:ext cx="8229600" cy="1143000"/>
          </a:xfrm>
        </p:spPr>
        <p:txBody>
          <a:bodyPr/>
          <a:lstStyle/>
          <a:p>
            <a:pPr algn="ctr"/>
            <a:r>
              <a:rPr lang="it-IT" dirty="0" smtClean="0">
                <a:latin typeface="Arial" pitchFamily="34" charset="0"/>
                <a:cs typeface="Arial" pitchFamily="34" charset="0"/>
              </a:rPr>
              <a:t>Il Private </a:t>
            </a:r>
            <a:r>
              <a:rPr lang="it-IT" dirty="0" err="1" smtClean="0">
                <a:latin typeface="Arial" pitchFamily="34" charset="0"/>
                <a:cs typeface="Arial" pitchFamily="34" charset="0"/>
              </a:rPr>
              <a:t>Banker</a:t>
            </a:r>
            <a:endParaRPr lang="it-IT" dirty="0">
              <a:latin typeface="Arial" pitchFamily="34" charset="0"/>
              <a:cs typeface="Arial" pitchFamily="34" charset="0"/>
            </a:endParaRPr>
          </a:p>
        </p:txBody>
      </p:sp>
      <p:sp>
        <p:nvSpPr>
          <p:cNvPr id="3" name="Segnaposto contenuto 2"/>
          <p:cNvSpPr>
            <a:spLocks noGrp="1"/>
          </p:cNvSpPr>
          <p:nvPr>
            <p:ph idx="1"/>
          </p:nvPr>
        </p:nvSpPr>
        <p:spPr>
          <a:xfrm>
            <a:off x="457200" y="1556792"/>
            <a:ext cx="8229600" cy="4767808"/>
          </a:xfrm>
        </p:spPr>
        <p:txBody>
          <a:bodyPr>
            <a:normAutofit fontScale="92500" lnSpcReduction="10000"/>
          </a:bodyPr>
          <a:lstStyle/>
          <a:p>
            <a:pPr marL="514350" indent="-514350" algn="ctr">
              <a:buNone/>
            </a:pPr>
            <a:r>
              <a:rPr lang="it-IT" dirty="0" smtClean="0">
                <a:latin typeface="Arial" pitchFamily="34" charset="0"/>
                <a:cs typeface="Arial" pitchFamily="34" charset="0"/>
              </a:rPr>
              <a:t>Rapporto contrattuale con la Banca</a:t>
            </a:r>
          </a:p>
          <a:p>
            <a:pPr marL="514350" indent="-514350" algn="ctr">
              <a:buNone/>
            </a:pPr>
            <a:endParaRPr lang="it-IT" dirty="0" smtClean="0">
              <a:latin typeface="Arial" pitchFamily="34" charset="0"/>
              <a:cs typeface="Arial" pitchFamily="34" charset="0"/>
            </a:endParaRPr>
          </a:p>
          <a:p>
            <a:pPr marL="880110" lvl="1" indent="-514350">
              <a:buFont typeface="+mj-lt"/>
              <a:buAutoNum type="arabicPeriod"/>
            </a:pPr>
            <a:r>
              <a:rPr lang="it-IT" dirty="0" smtClean="0">
                <a:latin typeface="Arial" pitchFamily="34" charset="0"/>
                <a:cs typeface="Arial" pitchFamily="34" charset="0"/>
              </a:rPr>
              <a:t>Per affrontare compiutamente i bisogni del cliente diverso dal </a:t>
            </a:r>
            <a:r>
              <a:rPr lang="it-IT" dirty="0" err="1" smtClean="0">
                <a:latin typeface="Arial" pitchFamily="34" charset="0"/>
                <a:cs typeface="Arial" pitchFamily="34" charset="0"/>
              </a:rPr>
              <a:t>retail</a:t>
            </a:r>
            <a:r>
              <a:rPr lang="it-IT" dirty="0" smtClean="0">
                <a:latin typeface="Arial" pitchFamily="34" charset="0"/>
                <a:cs typeface="Arial" pitchFamily="34" charset="0"/>
              </a:rPr>
              <a:t>, il Private </a:t>
            </a:r>
            <a:r>
              <a:rPr lang="it-IT" dirty="0" err="1" smtClean="0">
                <a:latin typeface="Arial" pitchFamily="34" charset="0"/>
                <a:cs typeface="Arial" pitchFamily="34" charset="0"/>
              </a:rPr>
              <a:t>Banker</a:t>
            </a:r>
            <a:r>
              <a:rPr lang="it-IT" dirty="0" smtClean="0">
                <a:latin typeface="Arial" pitchFamily="34" charset="0"/>
                <a:cs typeface="Arial" pitchFamily="34" charset="0"/>
              </a:rPr>
              <a:t> non può intrattenere con l’intermediario finanziario – Banca – un rapporto di dipendenza economica.</a:t>
            </a:r>
          </a:p>
          <a:p>
            <a:pPr marL="880110" lvl="1" indent="-514350">
              <a:buFont typeface="+mj-lt"/>
              <a:buAutoNum type="arabicPeriod"/>
            </a:pPr>
            <a:r>
              <a:rPr lang="it-IT" dirty="0" smtClean="0">
                <a:latin typeface="Arial" pitchFamily="34" charset="0"/>
                <a:cs typeface="Arial" pitchFamily="34" charset="0"/>
              </a:rPr>
              <a:t>Il “datore di lavoro” per il PB diventa inevitabilmente il cliente, il quale verserà un onorario annuo al proprio Private </a:t>
            </a:r>
            <a:r>
              <a:rPr lang="it-IT" dirty="0" err="1" smtClean="0">
                <a:latin typeface="Arial" pitchFamily="34" charset="0"/>
                <a:cs typeface="Arial" pitchFamily="34" charset="0"/>
              </a:rPr>
              <a:t>Banker</a:t>
            </a:r>
            <a:r>
              <a:rPr lang="it-IT" dirty="0" smtClean="0">
                <a:latin typeface="Arial" pitchFamily="34" charset="0"/>
                <a:cs typeface="Arial" pitchFamily="34" charset="0"/>
              </a:rPr>
              <a:t> per il lavoro svolto, sulla base di accordi economici precedentemente intrapresi e proporzionali al margine di performance annua ottenuta dallo stesso cliente.</a:t>
            </a:r>
          </a:p>
          <a:p>
            <a:pPr marL="880110" lvl="1" indent="-514350">
              <a:buFont typeface="+mj-lt"/>
              <a:buAutoNum type="arabicPeriod"/>
            </a:pPr>
            <a:r>
              <a:rPr lang="it-IT" dirty="0" smtClean="0">
                <a:latin typeface="Arial" pitchFamily="34" charset="0"/>
                <a:cs typeface="Arial" pitchFamily="34" charset="0"/>
              </a:rPr>
              <a:t>Il rapporto giuridico sarà pertanto di interesse congiunto e non più conflittuale, come nel caso cliente – Banca.</a:t>
            </a:r>
          </a:p>
        </p:txBody>
      </p:sp>
    </p:spTree>
  </p:cSld>
  <p:clrMapOvr>
    <a:masterClrMapping/>
  </p:clrMapOvr>
  <p:transition>
    <p:random/>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dirty="0" smtClean="0">
                <a:latin typeface="Arial" pitchFamily="34" charset="0"/>
                <a:cs typeface="Arial" pitchFamily="34" charset="0"/>
              </a:rPr>
              <a:t>Il Mercato Obbligazionario</a:t>
            </a:r>
            <a:endParaRPr lang="it-IT" dirty="0">
              <a:latin typeface="Arial" pitchFamily="34" charset="0"/>
              <a:cs typeface="Arial" pitchFamily="34" charset="0"/>
            </a:endParaRPr>
          </a:p>
        </p:txBody>
      </p:sp>
      <p:sp>
        <p:nvSpPr>
          <p:cNvPr id="3" name="Segnaposto contenuto 2"/>
          <p:cNvSpPr>
            <a:spLocks noGrp="1"/>
          </p:cNvSpPr>
          <p:nvPr>
            <p:ph idx="1"/>
          </p:nvPr>
        </p:nvSpPr>
        <p:spPr>
          <a:xfrm>
            <a:off x="457200" y="2420888"/>
            <a:ext cx="8229600" cy="3903712"/>
          </a:xfrm>
        </p:spPr>
        <p:txBody>
          <a:bodyPr/>
          <a:lstStyle/>
          <a:p>
            <a:pPr marL="514350" indent="-514350">
              <a:buFont typeface="+mj-lt"/>
              <a:buAutoNum type="arabicPeriod"/>
            </a:pPr>
            <a:r>
              <a:rPr lang="it-IT" dirty="0" smtClean="0">
                <a:latin typeface="Arial" pitchFamily="34" charset="0"/>
                <a:cs typeface="Arial" pitchFamily="34" charset="0"/>
              </a:rPr>
              <a:t>Il flusso cedolare costante, il rateo, il prezzo.</a:t>
            </a:r>
          </a:p>
          <a:p>
            <a:pPr marL="514350" indent="-514350">
              <a:buFont typeface="+mj-lt"/>
              <a:buAutoNum type="arabicPeriod"/>
            </a:pPr>
            <a:r>
              <a:rPr lang="it-IT" dirty="0" smtClean="0">
                <a:latin typeface="Arial" pitchFamily="34" charset="0"/>
                <a:cs typeface="Arial" pitchFamily="34" charset="0"/>
              </a:rPr>
              <a:t>I movimenti di prezzo del </a:t>
            </a:r>
            <a:r>
              <a:rPr lang="it-IT" dirty="0" err="1" smtClean="0">
                <a:latin typeface="Arial" pitchFamily="34" charset="0"/>
                <a:cs typeface="Arial" pitchFamily="34" charset="0"/>
              </a:rPr>
              <a:t>BTp</a:t>
            </a:r>
            <a:endParaRPr lang="it-IT" dirty="0" smtClean="0">
              <a:latin typeface="Arial" pitchFamily="34" charset="0"/>
              <a:cs typeface="Arial" pitchFamily="34" charset="0"/>
            </a:endParaRPr>
          </a:p>
          <a:p>
            <a:pPr marL="514350" indent="-514350">
              <a:buFont typeface="+mj-lt"/>
              <a:buAutoNum type="arabicPeriod"/>
            </a:pPr>
            <a:r>
              <a:rPr lang="it-IT" dirty="0" smtClean="0">
                <a:latin typeface="Arial" pitchFamily="34" charset="0"/>
                <a:cs typeface="Arial" pitchFamily="34" charset="0"/>
              </a:rPr>
              <a:t>Lo spread </a:t>
            </a:r>
            <a:r>
              <a:rPr lang="it-IT" dirty="0" err="1" smtClean="0">
                <a:latin typeface="Arial" pitchFamily="34" charset="0"/>
                <a:cs typeface="Arial" pitchFamily="34" charset="0"/>
              </a:rPr>
              <a:t>BTp</a:t>
            </a:r>
            <a:r>
              <a:rPr lang="it-IT" dirty="0" smtClean="0">
                <a:latin typeface="Arial" pitchFamily="34" charset="0"/>
                <a:cs typeface="Arial" pitchFamily="34" charset="0"/>
              </a:rPr>
              <a:t> – </a:t>
            </a:r>
            <a:r>
              <a:rPr lang="it-IT" dirty="0" err="1" smtClean="0">
                <a:latin typeface="Arial" pitchFamily="34" charset="0"/>
                <a:cs typeface="Arial" pitchFamily="34" charset="0"/>
              </a:rPr>
              <a:t>Bund</a:t>
            </a:r>
            <a:endParaRPr lang="it-IT" dirty="0" smtClean="0">
              <a:latin typeface="Arial" pitchFamily="34" charset="0"/>
              <a:cs typeface="Arial" pitchFamily="34" charset="0"/>
            </a:endParaRPr>
          </a:p>
          <a:p>
            <a:pPr marL="514350" indent="-514350">
              <a:buFont typeface="+mj-lt"/>
              <a:buAutoNum type="arabicPeriod"/>
            </a:pPr>
            <a:r>
              <a:rPr lang="it-IT" dirty="0" smtClean="0">
                <a:latin typeface="Arial" pitchFamily="34" charset="0"/>
                <a:cs typeface="Arial" pitchFamily="34" charset="0"/>
              </a:rPr>
              <a:t>La negoziazione dinamica del portafoglio in titoli di Stato</a:t>
            </a:r>
          </a:p>
          <a:p>
            <a:endParaRPr lang="it-IT" dirty="0">
              <a:latin typeface="Arial" pitchFamily="34" charset="0"/>
              <a:cs typeface="Arial" pitchFamily="34" charset="0"/>
            </a:endParaRPr>
          </a:p>
        </p:txBody>
      </p:sp>
    </p:spTree>
  </p:cSld>
  <p:clrMapOvr>
    <a:masterClrMapping/>
  </p:clrMapOvr>
  <p:transition>
    <p:random/>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908720"/>
            <a:ext cx="8229600" cy="5217443"/>
          </a:xfrm>
        </p:spPr>
        <p:txBody>
          <a:bodyPr>
            <a:normAutofit fontScale="92500" lnSpcReduction="20000"/>
          </a:bodyPr>
          <a:lstStyle/>
          <a:p>
            <a:r>
              <a:rPr lang="it-IT" dirty="0" smtClean="0">
                <a:latin typeface="Arial" pitchFamily="34" charset="0"/>
                <a:cs typeface="Arial" pitchFamily="34" charset="0"/>
              </a:rPr>
              <a:t>I titoli di stato e le obbligazioni in genere sono certificati di debito. Il </a:t>
            </a:r>
            <a:r>
              <a:rPr lang="it-IT" dirty="0" err="1" smtClean="0">
                <a:latin typeface="Arial" pitchFamily="34" charset="0"/>
                <a:cs typeface="Arial" pitchFamily="34" charset="0"/>
              </a:rPr>
              <a:t>BTp</a:t>
            </a:r>
            <a:r>
              <a:rPr lang="it-IT" dirty="0" smtClean="0">
                <a:latin typeface="Arial" pitchFamily="34" charset="0"/>
                <a:cs typeface="Arial" pitchFamily="34" charset="0"/>
              </a:rPr>
              <a:t> in particolare è emesso dallo Stato Italiano con durata poliennale e presenta cedole annuali pagabili semestralmente.</a:t>
            </a:r>
          </a:p>
          <a:p>
            <a:r>
              <a:rPr lang="it-IT" dirty="0" smtClean="0">
                <a:latin typeface="Arial" pitchFamily="34" charset="0"/>
                <a:cs typeface="Arial" pitchFamily="34" charset="0"/>
              </a:rPr>
              <a:t>Il rendimento è dato dal tasso fisso della cedola e dalla differenza tra il prezzo di emissione e di rimborso.</a:t>
            </a:r>
          </a:p>
          <a:p>
            <a:pPr lvl="1"/>
            <a:r>
              <a:rPr lang="pt-BR" dirty="0" smtClean="0"/>
              <a:t>r = (CN + KN / n ) / PP x 100</a:t>
            </a:r>
            <a:endParaRPr lang="it-IT" dirty="0" smtClean="0">
              <a:latin typeface="Arial" pitchFamily="34" charset="0"/>
              <a:cs typeface="Arial" pitchFamily="34" charset="0"/>
            </a:endParaRPr>
          </a:p>
          <a:p>
            <a:r>
              <a:rPr lang="it-IT" dirty="0" smtClean="0">
                <a:latin typeface="Arial" pitchFamily="34" charset="0"/>
                <a:cs typeface="Arial" pitchFamily="34" charset="0"/>
              </a:rPr>
              <a:t>Le obbligazioni sono titoli a “capitale garantito”, ossia prevedono alla scadenza il rimborso dell’intero valore nominale.</a:t>
            </a:r>
          </a:p>
          <a:p>
            <a:r>
              <a:rPr lang="it-IT" dirty="0" smtClean="0">
                <a:latin typeface="Arial" pitchFamily="34" charset="0"/>
                <a:cs typeface="Arial" pitchFamily="34" charset="0"/>
              </a:rPr>
              <a:t>Il rateo, la porzione giornaliera di cedola maturata</a:t>
            </a:r>
            <a:endParaRPr lang="pt-BR" dirty="0" smtClean="0"/>
          </a:p>
          <a:p>
            <a:r>
              <a:rPr lang="it-IT" dirty="0" smtClean="0">
                <a:latin typeface="Arial" pitchFamily="34" charset="0"/>
                <a:cs typeface="Arial" pitchFamily="34" charset="0"/>
              </a:rPr>
              <a:t>Il prezzo del titolo varia in funzione di:	</a:t>
            </a:r>
          </a:p>
          <a:p>
            <a:pPr lvl="1"/>
            <a:r>
              <a:rPr lang="it-IT" dirty="0" smtClean="0">
                <a:latin typeface="Arial" pitchFamily="34" charset="0"/>
                <a:cs typeface="Arial" pitchFamily="34" charset="0"/>
              </a:rPr>
              <a:t>Curva dei tassi di interesse a livello macro </a:t>
            </a:r>
            <a:r>
              <a:rPr lang="pt-BR" dirty="0" smtClean="0"/>
              <a:t>(</a:t>
            </a:r>
            <a:r>
              <a:rPr lang="it-IT" dirty="0" err="1" smtClean="0">
                <a:latin typeface="Arial" pitchFamily="34" charset="0"/>
                <a:cs typeface="Arial" pitchFamily="34" charset="0"/>
              </a:rPr>
              <a:t>Eurirs</a:t>
            </a:r>
            <a:r>
              <a:rPr lang="it-IT" dirty="0" smtClean="0">
                <a:latin typeface="Arial" pitchFamily="34" charset="0"/>
                <a:cs typeface="Arial" pitchFamily="34" charset="0"/>
              </a:rPr>
              <a:t>)</a:t>
            </a:r>
          </a:p>
          <a:p>
            <a:pPr lvl="1"/>
            <a:r>
              <a:rPr lang="it-IT" dirty="0" smtClean="0">
                <a:latin typeface="Arial" pitchFamily="34" charset="0"/>
                <a:cs typeface="Arial" pitchFamily="34" charset="0"/>
              </a:rPr>
              <a:t>Giudizio di solvibilità dell’emittente </a:t>
            </a:r>
            <a:r>
              <a:rPr lang="pt-BR" dirty="0" smtClean="0"/>
              <a:t>(</a:t>
            </a:r>
            <a:r>
              <a:rPr lang="it-IT" dirty="0" smtClean="0">
                <a:latin typeface="Arial" pitchFamily="34" charset="0"/>
                <a:cs typeface="Arial" pitchFamily="34" charset="0"/>
              </a:rPr>
              <a:t>Rating)</a:t>
            </a:r>
          </a:p>
          <a:p>
            <a:pPr lvl="1"/>
            <a:r>
              <a:rPr lang="it-IT" dirty="0" smtClean="0">
                <a:latin typeface="Arial" pitchFamily="34" charset="0"/>
                <a:cs typeface="Arial" pitchFamily="34" charset="0"/>
              </a:rPr>
              <a:t>Durata del titolo </a:t>
            </a:r>
            <a:endParaRPr lang="it-IT" dirty="0">
              <a:latin typeface="Arial" pitchFamily="34" charset="0"/>
              <a:cs typeface="Arial" pitchFamily="34" charset="0"/>
            </a:endParaRPr>
          </a:p>
        </p:txBody>
      </p:sp>
    </p:spTree>
  </p:cSld>
  <p:clrMapOvr>
    <a:masterClrMapping/>
  </p:clrMapOvr>
  <p:transition>
    <p:random/>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latin typeface="Arial" pitchFamily="34" charset="0"/>
                <a:cs typeface="Arial" pitchFamily="34" charset="0"/>
              </a:rPr>
              <a:t>Lo spread </a:t>
            </a:r>
            <a:r>
              <a:rPr lang="it-IT" dirty="0" err="1" smtClean="0">
                <a:latin typeface="Arial" pitchFamily="34" charset="0"/>
                <a:cs typeface="Arial" pitchFamily="34" charset="0"/>
              </a:rPr>
              <a:t>BTp</a:t>
            </a:r>
            <a:r>
              <a:rPr lang="it-IT" dirty="0" smtClean="0">
                <a:latin typeface="Arial" pitchFamily="34" charset="0"/>
                <a:cs typeface="Arial" pitchFamily="34" charset="0"/>
              </a:rPr>
              <a:t> - </a:t>
            </a:r>
            <a:r>
              <a:rPr lang="it-IT" dirty="0" err="1" smtClean="0">
                <a:latin typeface="Arial" pitchFamily="34" charset="0"/>
                <a:cs typeface="Arial" pitchFamily="34" charset="0"/>
              </a:rPr>
              <a:t>Bund</a:t>
            </a:r>
            <a:endParaRPr lang="it-IT" dirty="0">
              <a:latin typeface="Arial" pitchFamily="34" charset="0"/>
              <a:cs typeface="Arial" pitchFamily="34" charset="0"/>
            </a:endParaRPr>
          </a:p>
        </p:txBody>
      </p:sp>
      <p:sp>
        <p:nvSpPr>
          <p:cNvPr id="3" name="Segnaposto contenuto 2"/>
          <p:cNvSpPr>
            <a:spLocks noGrp="1"/>
          </p:cNvSpPr>
          <p:nvPr>
            <p:ph idx="1"/>
          </p:nvPr>
        </p:nvSpPr>
        <p:spPr/>
        <p:txBody>
          <a:bodyPr>
            <a:normAutofit lnSpcReduction="10000"/>
          </a:bodyPr>
          <a:lstStyle/>
          <a:p>
            <a:pPr>
              <a:buNone/>
            </a:pPr>
            <a:r>
              <a:rPr lang="it-IT" dirty="0" smtClean="0">
                <a:latin typeface="Arial" pitchFamily="34" charset="0"/>
                <a:cs typeface="Arial" pitchFamily="34" charset="0"/>
              </a:rPr>
              <a:t>“Si tratta della differenza di rendimento tra titolo decennale italiano e titolo decennale tedesco. </a:t>
            </a:r>
          </a:p>
          <a:p>
            <a:pPr>
              <a:buNone/>
            </a:pPr>
            <a:r>
              <a:rPr lang="it-IT" dirty="0" smtClean="0">
                <a:latin typeface="Arial" pitchFamily="34" charset="0"/>
                <a:cs typeface="Arial" pitchFamily="34" charset="0"/>
              </a:rPr>
              <a:t>Un </a:t>
            </a:r>
            <a:r>
              <a:rPr lang="it-IT" dirty="0" err="1" smtClean="0">
                <a:latin typeface="Arial" pitchFamily="34" charset="0"/>
                <a:cs typeface="Arial" pitchFamily="34" charset="0"/>
              </a:rPr>
              <a:t>BTp</a:t>
            </a:r>
            <a:r>
              <a:rPr lang="it-IT" dirty="0" smtClean="0">
                <a:latin typeface="Arial" pitchFamily="34" charset="0"/>
                <a:cs typeface="Arial" pitchFamily="34" charset="0"/>
              </a:rPr>
              <a:t> con rendimento al 7% vuol dire che il nostro Stato si sta impegnando a pagare un tasso di interesse sul suo debito molto elevato, quindi un costo maggiore per il nostro Stato, a differenza della Germania che continua a finanziarsi a tassi bassissimi. </a:t>
            </a:r>
          </a:p>
          <a:p>
            <a:pPr>
              <a:buNone/>
            </a:pPr>
            <a:r>
              <a:rPr lang="it-IT" dirty="0" smtClean="0">
                <a:latin typeface="Arial" pitchFamily="34" charset="0"/>
                <a:cs typeface="Arial" pitchFamily="34" charset="0"/>
              </a:rPr>
              <a:t>Un monitoraggio dello Spread risulta importante in quanto rappresenta un ottimo indicatore dello stato di salute del nostro Paese. “</a:t>
            </a:r>
            <a:endParaRPr lang="it-IT" dirty="0">
              <a:latin typeface="Arial" pitchFamily="34" charset="0"/>
              <a:cs typeface="Arial" pitchFamily="34" charset="0"/>
            </a:endParaRPr>
          </a:p>
        </p:txBody>
      </p:sp>
    </p:spTree>
  </p:cSld>
  <p:clrMapOvr>
    <a:masterClrMapping/>
  </p:clrMapOvr>
  <p:transition>
    <p:random/>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704088"/>
            <a:ext cx="8229600" cy="780696"/>
          </a:xfrm>
        </p:spPr>
        <p:txBody>
          <a:bodyPr>
            <a:normAutofit fontScale="90000"/>
          </a:bodyPr>
          <a:lstStyle/>
          <a:p>
            <a:pPr algn="ctr"/>
            <a:r>
              <a:rPr lang="it-IT" dirty="0" smtClean="0">
                <a:latin typeface="Arial" pitchFamily="34" charset="0"/>
                <a:cs typeface="Arial" pitchFamily="34" charset="0"/>
              </a:rPr>
              <a:t>La verità sullo </a:t>
            </a:r>
            <a:r>
              <a:rPr lang="it-IT" dirty="0" err="1" smtClean="0">
                <a:latin typeface="Arial" pitchFamily="34" charset="0"/>
                <a:cs typeface="Arial" pitchFamily="34" charset="0"/>
              </a:rPr>
              <a:t>Spread…</a:t>
            </a:r>
            <a:endParaRPr lang="it-IT" dirty="0">
              <a:latin typeface="Arial" pitchFamily="34" charset="0"/>
              <a:cs typeface="Arial" pitchFamily="34" charset="0"/>
            </a:endParaRPr>
          </a:p>
        </p:txBody>
      </p:sp>
      <p:sp>
        <p:nvSpPr>
          <p:cNvPr id="3" name="Segnaposto contenuto 2"/>
          <p:cNvSpPr>
            <a:spLocks noGrp="1"/>
          </p:cNvSpPr>
          <p:nvPr>
            <p:ph idx="1"/>
          </p:nvPr>
        </p:nvSpPr>
        <p:spPr>
          <a:xfrm>
            <a:off x="611560" y="2060848"/>
            <a:ext cx="8229600" cy="3949899"/>
          </a:xfrm>
        </p:spPr>
        <p:txBody>
          <a:bodyPr/>
          <a:lstStyle/>
          <a:p>
            <a:r>
              <a:rPr lang="it-IT" dirty="0" smtClean="0">
                <a:latin typeface="Arial" pitchFamily="34" charset="0"/>
                <a:cs typeface="Arial" pitchFamily="34" charset="0"/>
              </a:rPr>
              <a:t>Coefficienti di valutazione “rischio Paese”</a:t>
            </a:r>
          </a:p>
          <a:p>
            <a:pPr lvl="1"/>
            <a:r>
              <a:rPr lang="it-IT" dirty="0" smtClean="0">
                <a:latin typeface="Arial" pitchFamily="34" charset="0"/>
                <a:cs typeface="Arial" pitchFamily="34" charset="0"/>
              </a:rPr>
              <a:t>Elementi monetari e politici</a:t>
            </a:r>
          </a:p>
          <a:p>
            <a:pPr lvl="1"/>
            <a:r>
              <a:rPr lang="it-IT" dirty="0" smtClean="0">
                <a:latin typeface="Arial" pitchFamily="34" charset="0"/>
                <a:cs typeface="Arial" pitchFamily="34" charset="0"/>
              </a:rPr>
              <a:t>Il confronto tra i grafici </a:t>
            </a:r>
            <a:r>
              <a:rPr lang="it-IT" dirty="0" err="1" smtClean="0">
                <a:latin typeface="Arial" pitchFamily="34" charset="0"/>
                <a:cs typeface="Arial" pitchFamily="34" charset="0"/>
              </a:rPr>
              <a:t>BTp</a:t>
            </a:r>
            <a:r>
              <a:rPr lang="it-IT" dirty="0" smtClean="0">
                <a:latin typeface="Arial" pitchFamily="34" charset="0"/>
                <a:cs typeface="Arial" pitchFamily="34" charset="0"/>
              </a:rPr>
              <a:t> e </a:t>
            </a:r>
            <a:r>
              <a:rPr lang="it-IT" dirty="0" err="1" smtClean="0">
                <a:latin typeface="Arial" pitchFamily="34" charset="0"/>
                <a:cs typeface="Arial" pitchFamily="34" charset="0"/>
              </a:rPr>
              <a:t>Bund</a:t>
            </a:r>
            <a:endParaRPr lang="it-IT" dirty="0" smtClean="0">
              <a:latin typeface="Arial" pitchFamily="34" charset="0"/>
              <a:cs typeface="Arial" pitchFamily="34" charset="0"/>
            </a:endParaRPr>
          </a:p>
          <a:p>
            <a:pPr lvl="1"/>
            <a:r>
              <a:rPr lang="it-IT" dirty="0" smtClean="0">
                <a:latin typeface="Arial" pitchFamily="34" charset="0"/>
                <a:cs typeface="Arial" pitchFamily="34" charset="0"/>
              </a:rPr>
              <a:t>Il caso Spagna</a:t>
            </a:r>
          </a:p>
          <a:p>
            <a:pPr lvl="1"/>
            <a:r>
              <a:rPr lang="it-IT" dirty="0" smtClean="0">
                <a:latin typeface="Arial" pitchFamily="34" charset="0"/>
                <a:cs typeface="Arial" pitchFamily="34" charset="0"/>
              </a:rPr>
              <a:t>La curva dei tassi come vero indicatore di rischio</a:t>
            </a:r>
          </a:p>
          <a:p>
            <a:pPr lvl="1"/>
            <a:endParaRPr lang="it-IT" dirty="0">
              <a:latin typeface="Arial" pitchFamily="34" charset="0"/>
              <a:cs typeface="Arial" pitchFamily="34" charset="0"/>
            </a:endParaRPr>
          </a:p>
        </p:txBody>
      </p:sp>
    </p:spTree>
  </p:cSld>
  <p:clrMapOvr>
    <a:masterClrMapping/>
  </p:clrMapOvr>
  <p:transition>
    <p:random/>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620688"/>
            <a:ext cx="8229600" cy="5505475"/>
          </a:xfrm>
        </p:spPr>
        <p:txBody>
          <a:bodyPr/>
          <a:lstStyle/>
          <a:p>
            <a:pPr algn="ctr">
              <a:buNone/>
            </a:pPr>
            <a:r>
              <a:rPr lang="it-IT" dirty="0" err="1" smtClean="0">
                <a:latin typeface="Arial" pitchFamily="34" charset="0"/>
                <a:cs typeface="Arial" pitchFamily="34" charset="0"/>
              </a:rPr>
              <a:t>Performances</a:t>
            </a:r>
            <a:r>
              <a:rPr lang="it-IT" dirty="0" smtClean="0">
                <a:latin typeface="Arial" pitchFamily="34" charset="0"/>
                <a:cs typeface="Arial" pitchFamily="34" charset="0"/>
              </a:rPr>
              <a:t> e volatilità </a:t>
            </a:r>
            <a:r>
              <a:rPr lang="it-IT" dirty="0" err="1" smtClean="0">
                <a:latin typeface="Arial" pitchFamily="34" charset="0"/>
                <a:cs typeface="Arial" pitchFamily="34" charset="0"/>
              </a:rPr>
              <a:t>Bund</a:t>
            </a:r>
            <a:r>
              <a:rPr lang="it-IT" dirty="0" smtClean="0">
                <a:latin typeface="Arial" pitchFamily="34" charset="0"/>
                <a:cs typeface="Arial" pitchFamily="34" charset="0"/>
              </a:rPr>
              <a:t> 10 anni </a:t>
            </a:r>
            <a:endParaRPr lang="it-IT" dirty="0">
              <a:latin typeface="Arial" pitchFamily="34" charset="0"/>
              <a:cs typeface="Arial" pitchFamily="34" charset="0"/>
            </a:endParaRPr>
          </a:p>
        </p:txBody>
      </p:sp>
      <p:pic>
        <p:nvPicPr>
          <p:cNvPr id="5" name="Immagine 4" descr="bund 10y.png"/>
          <p:cNvPicPr>
            <a:picLocks noChangeAspect="1"/>
          </p:cNvPicPr>
          <p:nvPr/>
        </p:nvPicPr>
        <p:blipFill>
          <a:blip r:embed="rId2" cstate="print"/>
          <a:stretch>
            <a:fillRect/>
          </a:stretch>
        </p:blipFill>
        <p:spPr>
          <a:xfrm>
            <a:off x="539552" y="1196752"/>
            <a:ext cx="7704856" cy="5112568"/>
          </a:xfrm>
          <a:prstGeom prst="rect">
            <a:avLst/>
          </a:prstGeom>
        </p:spPr>
      </p:pic>
    </p:spTree>
  </p:cSld>
  <p:clrMapOvr>
    <a:masterClrMapping/>
  </p:clrMapOvr>
  <p:transition>
    <p:random/>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620688"/>
            <a:ext cx="8229600" cy="5505475"/>
          </a:xfrm>
        </p:spPr>
        <p:txBody>
          <a:bodyPr/>
          <a:lstStyle/>
          <a:p>
            <a:pPr algn="ctr">
              <a:buNone/>
            </a:pPr>
            <a:r>
              <a:rPr lang="it-IT" dirty="0" smtClean="0">
                <a:latin typeface="Arial" pitchFamily="34" charset="0"/>
                <a:cs typeface="Arial" pitchFamily="34" charset="0"/>
              </a:rPr>
              <a:t>Il </a:t>
            </a:r>
            <a:r>
              <a:rPr lang="it-IT" dirty="0" err="1" smtClean="0">
                <a:latin typeface="Arial" pitchFamily="34" charset="0"/>
                <a:cs typeface="Arial" pitchFamily="34" charset="0"/>
              </a:rPr>
              <a:t>BTp</a:t>
            </a:r>
            <a:r>
              <a:rPr lang="it-IT" dirty="0" smtClean="0">
                <a:latin typeface="Arial" pitchFamily="34" charset="0"/>
                <a:cs typeface="Arial" pitchFamily="34" charset="0"/>
              </a:rPr>
              <a:t> 1 agosto 2023 4,75%</a:t>
            </a:r>
          </a:p>
          <a:p>
            <a:pPr>
              <a:buNone/>
            </a:pPr>
            <a:endParaRPr lang="it-IT" dirty="0">
              <a:latin typeface="Arial" pitchFamily="34" charset="0"/>
              <a:cs typeface="Arial" pitchFamily="34" charset="0"/>
            </a:endParaRPr>
          </a:p>
        </p:txBody>
      </p:sp>
      <p:pic>
        <p:nvPicPr>
          <p:cNvPr id="4" name="Immagine 3" descr="BTP 10y.png"/>
          <p:cNvPicPr>
            <a:picLocks noChangeAspect="1"/>
          </p:cNvPicPr>
          <p:nvPr/>
        </p:nvPicPr>
        <p:blipFill>
          <a:blip r:embed="rId2" cstate="print"/>
          <a:stretch>
            <a:fillRect/>
          </a:stretch>
        </p:blipFill>
        <p:spPr>
          <a:xfrm>
            <a:off x="611560" y="1484784"/>
            <a:ext cx="7920880" cy="4608512"/>
          </a:xfrm>
          <a:prstGeom prst="rect">
            <a:avLst/>
          </a:prstGeom>
        </p:spPr>
      </p:pic>
    </p:spTree>
  </p:cSld>
  <p:clrMapOvr>
    <a:masterClrMapping/>
  </p:clrMapOvr>
  <p:transition>
    <p:random/>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Segnaposto contenuto 7" descr="curva normale.jpg"/>
          <p:cNvPicPr>
            <a:picLocks noGrp="1" noChangeAspect="1"/>
          </p:cNvPicPr>
          <p:nvPr>
            <p:ph idx="1"/>
          </p:nvPr>
        </p:nvPicPr>
        <p:blipFill>
          <a:blip r:embed="rId2" cstate="print"/>
          <a:stretch>
            <a:fillRect/>
          </a:stretch>
        </p:blipFill>
        <p:spPr>
          <a:xfrm>
            <a:off x="539552" y="548680"/>
            <a:ext cx="4032448" cy="2004689"/>
          </a:xfrm>
        </p:spPr>
      </p:pic>
      <p:pic>
        <p:nvPicPr>
          <p:cNvPr id="9" name="Immagine 8" descr="curva piatta.jpg"/>
          <p:cNvPicPr>
            <a:picLocks noChangeAspect="1"/>
          </p:cNvPicPr>
          <p:nvPr/>
        </p:nvPicPr>
        <p:blipFill>
          <a:blip r:embed="rId3" cstate="print"/>
          <a:stretch>
            <a:fillRect/>
          </a:stretch>
        </p:blipFill>
        <p:spPr>
          <a:xfrm>
            <a:off x="2195736" y="2420888"/>
            <a:ext cx="4320480" cy="1857814"/>
          </a:xfrm>
          <a:prstGeom prst="rect">
            <a:avLst/>
          </a:prstGeom>
        </p:spPr>
      </p:pic>
      <p:pic>
        <p:nvPicPr>
          <p:cNvPr id="10" name="Immagine 9" descr="curva invertita.jpg"/>
          <p:cNvPicPr>
            <a:picLocks noChangeAspect="1"/>
          </p:cNvPicPr>
          <p:nvPr/>
        </p:nvPicPr>
        <p:blipFill>
          <a:blip r:embed="rId4" cstate="print"/>
          <a:stretch>
            <a:fillRect/>
          </a:stretch>
        </p:blipFill>
        <p:spPr>
          <a:xfrm>
            <a:off x="4355976" y="4149080"/>
            <a:ext cx="4032448" cy="2157331"/>
          </a:xfrm>
          <a:prstGeom prst="rect">
            <a:avLst/>
          </a:prstGeom>
        </p:spPr>
      </p:pic>
    </p:spTree>
  </p:cSld>
  <p:clrMapOvr>
    <a:masterClrMapping/>
  </p:clrMapOvr>
  <p:transition>
    <p:random/>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Segnaposto contenuto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395536" y="548680"/>
            <a:ext cx="8352929" cy="5775920"/>
          </a:xfrm>
        </p:spPr>
      </p:pic>
      <p:graphicFrame>
        <p:nvGraphicFramePr>
          <p:cNvPr id="5" name="Tabella 4"/>
          <p:cNvGraphicFramePr>
            <a:graphicFrameLocks noGrp="1"/>
          </p:cNvGraphicFramePr>
          <p:nvPr>
            <p:extLst>
              <p:ext uri="{D42A27DB-BD31-4B8C-83A1-F6EECF244321}">
                <p14:modId xmlns:p14="http://schemas.microsoft.com/office/powerpoint/2010/main" val="3783566037"/>
              </p:ext>
            </p:extLst>
          </p:nvPr>
        </p:nvGraphicFramePr>
        <p:xfrm>
          <a:off x="1619672" y="1340768"/>
          <a:ext cx="6096000" cy="365760"/>
        </p:xfrm>
        <a:graphic>
          <a:graphicData uri="http://schemas.openxmlformats.org/drawingml/2006/table">
            <a:tbl>
              <a:tblPr firstRow="1" bandRow="1">
                <a:tableStyleId>{5C22544A-7EE6-4342-B048-85BDC9FD1C3A}</a:tableStyleId>
              </a:tblPr>
              <a:tblGrid>
                <a:gridCol w="609600"/>
                <a:gridCol w="609600"/>
                <a:gridCol w="609600"/>
                <a:gridCol w="609600"/>
                <a:gridCol w="609600"/>
                <a:gridCol w="609600"/>
                <a:gridCol w="609600"/>
                <a:gridCol w="609600"/>
                <a:gridCol w="609600"/>
                <a:gridCol w="609600"/>
              </a:tblGrid>
              <a:tr h="288032">
                <a:tc>
                  <a:txBody>
                    <a:bodyPr/>
                    <a:lstStyle/>
                    <a:p>
                      <a:endParaRPr lang="it-IT" dirty="0"/>
                    </a:p>
                  </a:txBody>
                  <a:tcPr/>
                </a:tc>
                <a:tc>
                  <a:txBody>
                    <a:bodyPr/>
                    <a:lstStyle/>
                    <a:p>
                      <a:endParaRPr lang="it-IT"/>
                    </a:p>
                  </a:txBody>
                  <a:tcPr/>
                </a:tc>
                <a:tc>
                  <a:txBody>
                    <a:bodyPr/>
                    <a:lstStyle/>
                    <a:p>
                      <a:endParaRPr lang="it-IT"/>
                    </a:p>
                  </a:txBody>
                  <a:tcPr/>
                </a:tc>
                <a:tc>
                  <a:txBody>
                    <a:bodyPr/>
                    <a:lstStyle/>
                    <a:p>
                      <a:endParaRPr lang="it-IT"/>
                    </a:p>
                  </a:txBody>
                  <a:tcPr/>
                </a:tc>
                <a:tc>
                  <a:txBody>
                    <a:bodyPr/>
                    <a:lstStyle/>
                    <a:p>
                      <a:endParaRPr lang="it-IT" dirty="0"/>
                    </a:p>
                  </a:txBody>
                  <a:tcPr/>
                </a:tc>
                <a:tc>
                  <a:txBody>
                    <a:bodyPr/>
                    <a:lstStyle/>
                    <a:p>
                      <a:endParaRPr lang="it-IT" dirty="0"/>
                    </a:p>
                  </a:txBody>
                  <a:tcPr/>
                </a:tc>
                <a:tc>
                  <a:txBody>
                    <a:bodyPr/>
                    <a:lstStyle/>
                    <a:p>
                      <a:endParaRPr lang="it-IT" dirty="0"/>
                    </a:p>
                  </a:txBody>
                  <a:tcPr/>
                </a:tc>
                <a:tc>
                  <a:txBody>
                    <a:bodyPr/>
                    <a:lstStyle/>
                    <a:p>
                      <a:endParaRPr lang="it-IT"/>
                    </a:p>
                  </a:txBody>
                  <a:tcPr/>
                </a:tc>
                <a:tc>
                  <a:txBody>
                    <a:bodyPr/>
                    <a:lstStyle/>
                    <a:p>
                      <a:endParaRPr lang="it-IT"/>
                    </a:p>
                  </a:txBody>
                  <a:tcPr/>
                </a:tc>
                <a:tc>
                  <a:txBody>
                    <a:bodyPr/>
                    <a:lstStyle/>
                    <a:p>
                      <a:endParaRPr lang="it-IT" dirty="0"/>
                    </a:p>
                  </a:txBody>
                  <a:tcPr/>
                </a:tc>
              </a:tr>
            </a:tbl>
          </a:graphicData>
        </a:graphic>
      </p:graphicFrame>
    </p:spTree>
    <p:extLst>
      <p:ext uri="{BB962C8B-B14F-4D97-AF65-F5344CB8AC3E}">
        <p14:creationId xmlns:p14="http://schemas.microsoft.com/office/powerpoint/2010/main" val="2686664971"/>
      </p:ext>
    </p:extLst>
  </p:cSld>
  <p:clrMapOvr>
    <a:masterClrMapping/>
  </p:clrMapOvr>
  <p:transition>
    <p:random/>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pic>
        <p:nvPicPr>
          <p:cNvPr id="6" name="Segnaposto contenuto 5"/>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395536" y="620689"/>
            <a:ext cx="8352927" cy="5703912"/>
          </a:xfrm>
        </p:spPr>
      </p:pic>
    </p:spTree>
    <p:extLst>
      <p:ext uri="{BB962C8B-B14F-4D97-AF65-F5344CB8AC3E}">
        <p14:creationId xmlns:p14="http://schemas.microsoft.com/office/powerpoint/2010/main" val="3052178110"/>
      </p:ext>
    </p:extLst>
  </p:cSld>
  <p:clrMapOvr>
    <a:masterClrMapping/>
  </p:clrMapOvr>
  <p:transition>
    <p:random/>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latin typeface="Arial" pitchFamily="34" charset="0"/>
                <a:cs typeface="Arial" pitchFamily="34" charset="0"/>
              </a:rPr>
              <a:t>sommario</a:t>
            </a:r>
            <a:endParaRPr lang="it-IT" dirty="0">
              <a:latin typeface="Arial" pitchFamily="34" charset="0"/>
              <a:cs typeface="Arial" pitchFamily="34" charset="0"/>
            </a:endParaRPr>
          </a:p>
        </p:txBody>
      </p:sp>
      <p:sp>
        <p:nvSpPr>
          <p:cNvPr id="3" name="Segnaposto contenuto 2"/>
          <p:cNvSpPr>
            <a:spLocks noGrp="1"/>
          </p:cNvSpPr>
          <p:nvPr>
            <p:ph idx="1"/>
          </p:nvPr>
        </p:nvSpPr>
        <p:spPr/>
        <p:txBody>
          <a:bodyPr>
            <a:normAutofit lnSpcReduction="10000"/>
          </a:bodyPr>
          <a:lstStyle/>
          <a:p>
            <a:pPr marL="342900" indent="-342900">
              <a:buFont typeface="+mj-lt"/>
              <a:buAutoNum type="arabicPeriod"/>
            </a:pPr>
            <a:r>
              <a:rPr lang="it-IT" sz="1600" dirty="0" smtClean="0">
                <a:latin typeface="Arial" pitchFamily="34" charset="0"/>
                <a:cs typeface="Arial" pitchFamily="34" charset="0"/>
              </a:rPr>
              <a:t>Il “mal di budget” ed il Private Banking</a:t>
            </a:r>
          </a:p>
          <a:p>
            <a:pPr marL="708660" lvl="1" indent="-342900">
              <a:buFont typeface="+mj-lt"/>
              <a:buAutoNum type="arabicPeriod"/>
            </a:pPr>
            <a:r>
              <a:rPr lang="it-IT" sz="1600" dirty="0" smtClean="0">
                <a:latin typeface="Arial" pitchFamily="34" charset="0"/>
                <a:cs typeface="Arial" pitchFamily="34" charset="0"/>
              </a:rPr>
              <a:t>Il conto economico delle banche</a:t>
            </a:r>
          </a:p>
          <a:p>
            <a:pPr marL="708660" lvl="1" indent="-342900">
              <a:buFont typeface="+mj-lt"/>
              <a:buAutoNum type="arabicPeriod"/>
            </a:pPr>
            <a:r>
              <a:rPr lang="it-IT" sz="1600" dirty="0" smtClean="0">
                <a:latin typeface="Arial" pitchFamily="34" charset="0"/>
                <a:cs typeface="Arial" pitchFamily="34" charset="0"/>
              </a:rPr>
              <a:t>Il collocamento dei prodotti finanziari complessi</a:t>
            </a:r>
          </a:p>
          <a:p>
            <a:pPr marL="982980" lvl="2" indent="-342900">
              <a:buFont typeface="+mj-lt"/>
              <a:buAutoNum type="arabicPeriod"/>
            </a:pPr>
            <a:r>
              <a:rPr lang="it-IT" sz="1300" dirty="0" smtClean="0">
                <a:latin typeface="Arial" pitchFamily="34" charset="0"/>
                <a:cs typeface="Arial" pitchFamily="34" charset="0"/>
              </a:rPr>
              <a:t>Le gestioni patrimoniali</a:t>
            </a:r>
          </a:p>
          <a:p>
            <a:pPr marL="982980" lvl="2" indent="-342900">
              <a:buFont typeface="+mj-lt"/>
              <a:buAutoNum type="arabicPeriod"/>
            </a:pPr>
            <a:r>
              <a:rPr lang="it-IT" sz="1500" dirty="0" smtClean="0">
                <a:latin typeface="Arial" pitchFamily="34" charset="0"/>
                <a:cs typeface="Arial" pitchFamily="34" charset="0"/>
              </a:rPr>
              <a:t>I fondi comuni di investimento mobiliare</a:t>
            </a:r>
          </a:p>
          <a:p>
            <a:pPr marL="982980" lvl="2" indent="-342900">
              <a:buFont typeface="+mj-lt"/>
              <a:buAutoNum type="arabicPeriod"/>
            </a:pPr>
            <a:r>
              <a:rPr lang="it-IT" sz="1600" dirty="0" smtClean="0">
                <a:latin typeface="Arial" pitchFamily="34" charset="0"/>
                <a:cs typeface="Arial" pitchFamily="34" charset="0"/>
              </a:rPr>
              <a:t>Le polizze</a:t>
            </a:r>
          </a:p>
          <a:p>
            <a:pPr marL="982980" lvl="2" indent="-342900">
              <a:buFont typeface="+mj-lt"/>
              <a:buAutoNum type="arabicPeriod"/>
            </a:pPr>
            <a:r>
              <a:rPr lang="it-IT" sz="1600" dirty="0" smtClean="0">
                <a:latin typeface="Arial" pitchFamily="34" charset="0"/>
                <a:cs typeface="Arial" pitchFamily="34" charset="0"/>
              </a:rPr>
              <a:t>I certificati o obbligazioni strutturate</a:t>
            </a:r>
          </a:p>
          <a:p>
            <a:pPr marL="342900" indent="-342900">
              <a:buFont typeface="+mj-lt"/>
              <a:buAutoNum type="arabicPeriod" startAt="2"/>
            </a:pPr>
            <a:r>
              <a:rPr lang="it-IT" sz="1600" dirty="0" smtClean="0">
                <a:latin typeface="Arial" pitchFamily="34" charset="0"/>
                <a:cs typeface="Arial" pitchFamily="34" charset="0"/>
              </a:rPr>
              <a:t>I bisogni della clientela High Net Worth </a:t>
            </a:r>
            <a:r>
              <a:rPr lang="it-IT" sz="1600" dirty="0" err="1" smtClean="0">
                <a:latin typeface="Arial" pitchFamily="34" charset="0"/>
                <a:cs typeface="Arial" pitchFamily="34" charset="0"/>
              </a:rPr>
              <a:t>Individuals</a:t>
            </a:r>
            <a:endParaRPr lang="it-IT" sz="1600" dirty="0" smtClean="0">
              <a:latin typeface="Arial" pitchFamily="34" charset="0"/>
              <a:cs typeface="Arial" pitchFamily="34" charset="0"/>
            </a:endParaRPr>
          </a:p>
          <a:p>
            <a:pPr marL="342900" indent="-342900">
              <a:buFont typeface="+mj-lt"/>
              <a:buAutoNum type="arabicPeriod" startAt="3"/>
            </a:pPr>
            <a:r>
              <a:rPr lang="it-IT" sz="1600" dirty="0" smtClean="0">
                <a:latin typeface="Arial" pitchFamily="34" charset="0"/>
                <a:cs typeface="Arial" pitchFamily="34" charset="0"/>
              </a:rPr>
              <a:t>Il sistema retributivo del Private </a:t>
            </a:r>
            <a:r>
              <a:rPr lang="it-IT" sz="1600" dirty="0" err="1" smtClean="0">
                <a:latin typeface="Arial" pitchFamily="34" charset="0"/>
                <a:cs typeface="Arial" pitchFamily="34" charset="0"/>
              </a:rPr>
              <a:t>Banker</a:t>
            </a:r>
            <a:endParaRPr lang="it-IT" sz="1600" dirty="0" smtClean="0">
              <a:latin typeface="Arial" pitchFamily="34" charset="0"/>
              <a:cs typeface="Arial" pitchFamily="34" charset="0"/>
            </a:endParaRPr>
          </a:p>
          <a:p>
            <a:pPr marL="708660" lvl="1" indent="-342900">
              <a:buFont typeface="+mj-lt"/>
              <a:buAutoNum type="arabicPeriod"/>
            </a:pPr>
            <a:r>
              <a:rPr lang="it-IT" sz="1600" dirty="0" smtClean="0">
                <a:latin typeface="Arial" pitchFamily="34" charset="0"/>
                <a:cs typeface="Arial" pitchFamily="34" charset="0"/>
              </a:rPr>
              <a:t>L’identificazione del datore di lavoro</a:t>
            </a:r>
          </a:p>
          <a:p>
            <a:pPr marL="708660" lvl="1" indent="-342900">
              <a:buFont typeface="+mj-lt"/>
              <a:buAutoNum type="arabicPeriod"/>
            </a:pPr>
            <a:r>
              <a:rPr lang="it-IT" sz="1600" dirty="0" smtClean="0">
                <a:latin typeface="Arial" pitchFamily="34" charset="0"/>
                <a:cs typeface="Arial" pitchFamily="34" charset="0"/>
              </a:rPr>
              <a:t>La parcella di consulenza </a:t>
            </a:r>
          </a:p>
          <a:p>
            <a:pPr marL="342900" indent="-342900">
              <a:buFont typeface="+mj-lt"/>
              <a:buAutoNum type="arabicPeriod" startAt="4"/>
            </a:pPr>
            <a:r>
              <a:rPr lang="it-IT" sz="1600" dirty="0" smtClean="0">
                <a:latin typeface="Arial" pitchFamily="34" charset="0"/>
                <a:cs typeface="Arial" pitchFamily="34" charset="0"/>
              </a:rPr>
              <a:t>Il titolo di Stato italiano e le </a:t>
            </a:r>
            <a:r>
              <a:rPr lang="it-IT" sz="1600" dirty="0">
                <a:latin typeface="Arial" pitchFamily="34" charset="0"/>
                <a:cs typeface="Arial" pitchFamily="34" charset="0"/>
              </a:rPr>
              <a:t>O</a:t>
            </a:r>
            <a:r>
              <a:rPr lang="it-IT" sz="1600" dirty="0" smtClean="0">
                <a:latin typeface="Arial" pitchFamily="34" charset="0"/>
                <a:cs typeface="Arial" pitchFamily="34" charset="0"/>
              </a:rPr>
              <a:t>bbligazioni Corporate</a:t>
            </a:r>
          </a:p>
          <a:p>
            <a:pPr marL="708660" lvl="1" indent="-342900">
              <a:buFont typeface="+mj-lt"/>
              <a:buAutoNum type="arabicPeriod"/>
            </a:pPr>
            <a:r>
              <a:rPr lang="it-IT" sz="1400" dirty="0" smtClean="0">
                <a:latin typeface="Arial" pitchFamily="34" charset="0"/>
                <a:cs typeface="Arial" pitchFamily="34" charset="0"/>
              </a:rPr>
              <a:t>Il flusso cedolare costante, il rateo di cedola ed il prezzo	</a:t>
            </a:r>
          </a:p>
          <a:p>
            <a:pPr marL="708660" lvl="1" indent="-342900">
              <a:buFont typeface="+mj-lt"/>
              <a:buAutoNum type="arabicPeriod"/>
            </a:pPr>
            <a:r>
              <a:rPr lang="it-IT" sz="1600" dirty="0" smtClean="0">
                <a:latin typeface="Arial" pitchFamily="34" charset="0"/>
                <a:cs typeface="Arial" pitchFamily="34" charset="0"/>
              </a:rPr>
              <a:t>I movimenti di prezzo del </a:t>
            </a:r>
            <a:r>
              <a:rPr lang="it-IT" sz="1600" dirty="0" err="1" smtClean="0">
                <a:latin typeface="Arial" pitchFamily="34" charset="0"/>
                <a:cs typeface="Arial" pitchFamily="34" charset="0"/>
              </a:rPr>
              <a:t>BTp</a:t>
            </a:r>
            <a:endParaRPr lang="it-IT" sz="1600" dirty="0" smtClean="0">
              <a:latin typeface="Arial" pitchFamily="34" charset="0"/>
              <a:cs typeface="Arial" pitchFamily="34" charset="0"/>
            </a:endParaRPr>
          </a:p>
          <a:p>
            <a:pPr marL="708660" lvl="1" indent="-342900">
              <a:buFont typeface="+mj-lt"/>
              <a:buAutoNum type="arabicPeriod"/>
            </a:pPr>
            <a:r>
              <a:rPr lang="it-IT" sz="1600" dirty="0" smtClean="0">
                <a:latin typeface="Arial" pitchFamily="34" charset="0"/>
                <a:cs typeface="Arial" pitchFamily="34" charset="0"/>
              </a:rPr>
              <a:t>Lo spread </a:t>
            </a:r>
            <a:r>
              <a:rPr lang="it-IT" sz="1600" dirty="0" err="1" smtClean="0">
                <a:latin typeface="Arial" pitchFamily="34" charset="0"/>
                <a:cs typeface="Arial" pitchFamily="34" charset="0"/>
              </a:rPr>
              <a:t>BTp</a:t>
            </a:r>
            <a:r>
              <a:rPr lang="it-IT" sz="1600" dirty="0" smtClean="0">
                <a:latin typeface="Arial" pitchFamily="34" charset="0"/>
                <a:cs typeface="Arial" pitchFamily="34" charset="0"/>
              </a:rPr>
              <a:t> – </a:t>
            </a:r>
            <a:r>
              <a:rPr lang="it-IT" sz="1600" dirty="0" err="1" smtClean="0">
                <a:latin typeface="Arial" pitchFamily="34" charset="0"/>
                <a:cs typeface="Arial" pitchFamily="34" charset="0"/>
              </a:rPr>
              <a:t>Bund</a:t>
            </a:r>
            <a:endParaRPr lang="it-IT" sz="1600" dirty="0" smtClean="0">
              <a:latin typeface="Arial" pitchFamily="34" charset="0"/>
              <a:cs typeface="Arial" pitchFamily="34" charset="0"/>
            </a:endParaRPr>
          </a:p>
          <a:p>
            <a:pPr marL="708660" lvl="1" indent="-342900">
              <a:buFont typeface="+mj-lt"/>
              <a:buAutoNum type="arabicPeriod"/>
            </a:pPr>
            <a:r>
              <a:rPr lang="it-IT" sz="1600" dirty="0" smtClean="0">
                <a:latin typeface="Arial" pitchFamily="34" charset="0"/>
                <a:cs typeface="Arial" pitchFamily="34" charset="0"/>
              </a:rPr>
              <a:t>La negoziazione dinamica del portafoglio in titoli di Stato</a:t>
            </a:r>
          </a:p>
          <a:p>
            <a:pPr lvl="1"/>
            <a:endParaRPr lang="it-IT" sz="1400" dirty="0" smtClean="0">
              <a:latin typeface="Arial" pitchFamily="34" charset="0"/>
              <a:cs typeface="Arial" pitchFamily="34" charset="0"/>
            </a:endParaRPr>
          </a:p>
        </p:txBody>
      </p:sp>
    </p:spTree>
  </p:cSld>
  <p:clrMapOvr>
    <a:masterClrMapping/>
  </p:clrMapOvr>
  <p:transition>
    <p:random/>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Autofit/>
          </a:bodyPr>
          <a:lstStyle/>
          <a:p>
            <a:pPr algn="ctr"/>
            <a:r>
              <a:rPr lang="it-IT" sz="3200" dirty="0" smtClean="0">
                <a:latin typeface="Arial" pitchFamily="34" charset="0"/>
                <a:cs typeface="Arial" pitchFamily="34" charset="0"/>
              </a:rPr>
              <a:t>La negoziazione come creazione dinamica di </a:t>
            </a:r>
            <a:r>
              <a:rPr lang="it-IT" sz="3200" dirty="0" err="1" smtClean="0">
                <a:latin typeface="Arial" pitchFamily="34" charset="0"/>
                <a:cs typeface="Arial" pitchFamily="34" charset="0"/>
              </a:rPr>
              <a:t>performances</a:t>
            </a:r>
            <a:r>
              <a:rPr lang="it-IT" sz="3200" dirty="0" smtClean="0">
                <a:latin typeface="Arial" pitchFamily="34" charset="0"/>
                <a:cs typeface="Arial" pitchFamily="34" charset="0"/>
              </a:rPr>
              <a:t> </a:t>
            </a:r>
            <a:endParaRPr lang="it-IT" sz="3200" dirty="0">
              <a:latin typeface="Arial" pitchFamily="34" charset="0"/>
              <a:cs typeface="Arial" pitchFamily="34" charset="0"/>
            </a:endParaRPr>
          </a:p>
        </p:txBody>
      </p:sp>
      <p:pic>
        <p:nvPicPr>
          <p:cNvPr id="6" name="Segnaposto contenuto 5" descr="BTP 10y.png"/>
          <p:cNvPicPr>
            <a:picLocks noGrp="1" noChangeAspect="1"/>
          </p:cNvPicPr>
          <p:nvPr>
            <p:ph idx="1"/>
          </p:nvPr>
        </p:nvPicPr>
        <p:blipFill>
          <a:blip r:embed="rId2" cstate="print"/>
          <a:stretch>
            <a:fillRect/>
          </a:stretch>
        </p:blipFill>
        <p:spPr>
          <a:xfrm>
            <a:off x="539552" y="1844824"/>
            <a:ext cx="8064896" cy="4392488"/>
          </a:xfrm>
        </p:spPr>
      </p:pic>
    </p:spTree>
  </p:cSld>
  <p:clrMapOvr>
    <a:masterClrMapping/>
  </p:clrMapOvr>
  <p:transition>
    <p:random/>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Autofit/>
          </a:bodyPr>
          <a:lstStyle/>
          <a:p>
            <a:r>
              <a:rPr lang="it-IT" sz="3600" dirty="0" smtClean="0">
                <a:latin typeface="Arial" pitchFamily="34" charset="0"/>
                <a:cs typeface="Arial" pitchFamily="34" charset="0"/>
              </a:rPr>
              <a:t>Il “mal di budget” ed il Private Banking</a:t>
            </a:r>
            <a:br>
              <a:rPr lang="it-IT" sz="3600" dirty="0" smtClean="0">
                <a:latin typeface="Arial" pitchFamily="34" charset="0"/>
                <a:cs typeface="Arial" pitchFamily="34" charset="0"/>
              </a:rPr>
            </a:br>
            <a:endParaRPr lang="it-IT" sz="3600" dirty="0">
              <a:latin typeface="Arial" pitchFamily="34" charset="0"/>
              <a:cs typeface="Arial" pitchFamily="34" charset="0"/>
            </a:endParaRPr>
          </a:p>
        </p:txBody>
      </p:sp>
      <p:sp>
        <p:nvSpPr>
          <p:cNvPr id="3" name="Segnaposto contenuto 2"/>
          <p:cNvSpPr>
            <a:spLocks noGrp="1"/>
          </p:cNvSpPr>
          <p:nvPr>
            <p:ph idx="1"/>
          </p:nvPr>
        </p:nvSpPr>
        <p:spPr>
          <a:xfrm>
            <a:off x="457200" y="1700808"/>
            <a:ext cx="8229600" cy="4425355"/>
          </a:xfrm>
        </p:spPr>
        <p:txBody>
          <a:bodyPr>
            <a:normAutofit fontScale="85000" lnSpcReduction="10000"/>
          </a:bodyPr>
          <a:lstStyle/>
          <a:p>
            <a:pPr marL="514350" indent="-514350">
              <a:buFont typeface="+mj-lt"/>
              <a:buAutoNum type="arabicPeriod"/>
            </a:pPr>
            <a:r>
              <a:rPr lang="it-IT" sz="2800" dirty="0" smtClean="0">
                <a:latin typeface="Arial" pitchFamily="34" charset="0"/>
                <a:cs typeface="Arial" pitchFamily="34" charset="0"/>
              </a:rPr>
              <a:t>Il “mestiere” dell’Istituto Bancario ed il Conto economico</a:t>
            </a:r>
          </a:p>
          <a:p>
            <a:pPr marL="971550" lvl="1" indent="-514350" algn="ctr">
              <a:buNone/>
            </a:pPr>
            <a:endParaRPr lang="it-IT" dirty="0" smtClean="0">
              <a:latin typeface="Arial" pitchFamily="34" charset="0"/>
              <a:cs typeface="Arial" pitchFamily="34" charset="0"/>
            </a:endParaRPr>
          </a:p>
          <a:p>
            <a:pPr marL="971550" lvl="1" indent="-514350" algn="ctr">
              <a:buNone/>
            </a:pPr>
            <a:r>
              <a:rPr lang="it-IT" u="sng" dirty="0" smtClean="0">
                <a:latin typeface="Arial" pitchFamily="34" charset="0"/>
                <a:cs typeface="Arial" pitchFamily="34" charset="0"/>
              </a:rPr>
              <a:t>Come nasce la banca e cosa fa</a:t>
            </a:r>
          </a:p>
          <a:p>
            <a:pPr lvl="1">
              <a:buNone/>
            </a:pPr>
            <a:endParaRPr lang="it-IT" sz="2400" dirty="0" smtClean="0">
              <a:latin typeface="Arial" pitchFamily="34" charset="0"/>
              <a:cs typeface="Arial" pitchFamily="34" charset="0"/>
            </a:endParaRPr>
          </a:p>
          <a:p>
            <a:pPr lvl="1">
              <a:buNone/>
            </a:pPr>
            <a:r>
              <a:rPr lang="it-IT" sz="2000" dirty="0" smtClean="0">
                <a:latin typeface="Arial" pitchFamily="34" charset="0"/>
                <a:cs typeface="Arial" pitchFamily="34" charset="0"/>
              </a:rPr>
              <a:t>	</a:t>
            </a:r>
            <a:r>
              <a:rPr lang="it-IT" sz="2400" dirty="0" smtClean="0">
                <a:latin typeface="Arial" pitchFamily="34" charset="0"/>
                <a:cs typeface="Arial" pitchFamily="34" charset="0"/>
              </a:rPr>
              <a:t>è nel Medioevo che nascono le prime banche intese come attività professionali vere e proprie ed orientate all’intermediazione finanziaria. Le funzioni primordiali della banca sono quella di deposito e creditizia:</a:t>
            </a:r>
          </a:p>
          <a:p>
            <a:pPr lvl="1">
              <a:buNone/>
            </a:pPr>
            <a:r>
              <a:rPr lang="it-IT" sz="2400" dirty="0" smtClean="0">
                <a:latin typeface="Arial" pitchFamily="34" charset="0"/>
                <a:cs typeface="Arial" pitchFamily="34" charset="0"/>
              </a:rPr>
              <a:t>	La prima consiste nella possibilità resa dalla banca ai singoli clienti privati di depositare i propri risparmi con la corresponsione di un tasso di interesse passivo </a:t>
            </a:r>
            <a:r>
              <a:rPr lang="pt-BR" dirty="0" smtClean="0"/>
              <a:t>(</a:t>
            </a:r>
            <a:r>
              <a:rPr lang="it-IT" sz="2400" dirty="0" smtClean="0">
                <a:latin typeface="Arial" pitchFamily="34" charset="0"/>
                <a:cs typeface="Arial" pitchFamily="34" charset="0"/>
              </a:rPr>
              <a:t>ma attivo per il risparmiatore)</a:t>
            </a:r>
          </a:p>
          <a:p>
            <a:pPr lvl="1">
              <a:buNone/>
            </a:pPr>
            <a:r>
              <a:rPr lang="it-IT" sz="2400" dirty="0" smtClean="0">
                <a:latin typeface="Arial" pitchFamily="34" charset="0"/>
                <a:cs typeface="Arial" pitchFamily="34" charset="0"/>
              </a:rPr>
              <a:t>	La funzione creditizia sta nella tradizionale attività di erogazione del denaro ad un tasso di interesse attivo  mediante l’utilizzo delle riserve monetarie rinvenute dal denaro dei clienti depositanti</a:t>
            </a:r>
          </a:p>
          <a:p>
            <a:pPr lvl="2"/>
            <a:endParaRPr lang="it-IT" sz="1600" dirty="0" smtClean="0">
              <a:latin typeface="Arial" pitchFamily="34" charset="0"/>
              <a:cs typeface="Arial" pitchFamily="34" charset="0"/>
            </a:endParaRPr>
          </a:p>
          <a:p>
            <a:endParaRPr lang="it-IT" sz="8000" dirty="0" smtClean="0">
              <a:latin typeface="Arial" pitchFamily="34" charset="0"/>
              <a:cs typeface="Arial" pitchFamily="34" charset="0"/>
            </a:endParaRPr>
          </a:p>
          <a:p>
            <a:endParaRPr lang="it-IT" sz="2400" dirty="0" smtClean="0">
              <a:latin typeface="Arial" pitchFamily="34" charset="0"/>
              <a:cs typeface="Arial" pitchFamily="34" charset="0"/>
            </a:endParaRPr>
          </a:p>
          <a:p>
            <a:endParaRPr lang="it-IT" sz="2000" dirty="0" smtClean="0">
              <a:latin typeface="Arial" pitchFamily="34" charset="0"/>
              <a:cs typeface="Arial" pitchFamily="34" charset="0"/>
            </a:endParaRPr>
          </a:p>
          <a:p>
            <a:endParaRPr lang="it-IT" dirty="0" smtClean="0">
              <a:latin typeface="Arial" pitchFamily="34" charset="0"/>
              <a:cs typeface="Arial" pitchFamily="34" charset="0"/>
            </a:endParaRPr>
          </a:p>
          <a:p>
            <a:endParaRPr lang="it-IT" dirty="0">
              <a:latin typeface="Arial" pitchFamily="34" charset="0"/>
              <a:cs typeface="Arial" pitchFamily="34" charset="0"/>
            </a:endParaRPr>
          </a:p>
        </p:txBody>
      </p:sp>
    </p:spTree>
  </p:cSld>
  <p:clrMapOvr>
    <a:masterClrMapping/>
  </p:clrMapOvr>
  <p:transition>
    <p:random/>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476672"/>
            <a:ext cx="8229600" cy="5832648"/>
          </a:xfrm>
        </p:spPr>
        <p:txBody>
          <a:bodyPr>
            <a:normAutofit lnSpcReduction="10000"/>
          </a:bodyPr>
          <a:lstStyle/>
          <a:p>
            <a:pPr marL="971550" lvl="1" indent="-514350" algn="ctr">
              <a:lnSpc>
                <a:spcPct val="200000"/>
              </a:lnSpc>
              <a:buNone/>
            </a:pPr>
            <a:r>
              <a:rPr lang="it-IT" sz="2400" dirty="0" smtClean="0">
                <a:latin typeface="Arial" pitchFamily="34" charset="0"/>
                <a:cs typeface="Arial" pitchFamily="34" charset="0"/>
              </a:rPr>
              <a:t>L’attività bancaria ed il margine d’intermediazione</a:t>
            </a:r>
          </a:p>
          <a:p>
            <a:pPr marL="1314450" lvl="2" indent="-400050">
              <a:buNone/>
            </a:pPr>
            <a:r>
              <a:rPr lang="it-IT" sz="1600" dirty="0" smtClean="0">
                <a:latin typeface="Arial" pitchFamily="34" charset="0"/>
                <a:cs typeface="Arial" pitchFamily="34" charset="0"/>
              </a:rPr>
              <a:t>	</a:t>
            </a:r>
          </a:p>
          <a:p>
            <a:pPr marL="514350" indent="-400050">
              <a:buNone/>
            </a:pPr>
            <a:r>
              <a:rPr lang="it-IT" sz="2400" dirty="0" smtClean="0">
                <a:latin typeface="Arial" pitchFamily="34" charset="0"/>
                <a:cs typeface="Arial" pitchFamily="34" charset="0"/>
              </a:rPr>
              <a:t>	</a:t>
            </a:r>
            <a:r>
              <a:rPr lang="it-IT" sz="2000" dirty="0" smtClean="0">
                <a:latin typeface="Arial" pitchFamily="34" charset="0"/>
                <a:cs typeface="Arial" pitchFamily="34" charset="0"/>
              </a:rPr>
              <a:t>è sommando gli interessi  attivi e passivi che sul conto economico degli Istituti si calcolava il margine reale da inserire in bilancio. L’attività economica della banca creava redditività attraverso il solo negoziare denaro con  privati ed imprese.</a:t>
            </a:r>
            <a:endParaRPr lang="it-IT" sz="2400" dirty="0" smtClean="0">
              <a:latin typeface="Arial" pitchFamily="34" charset="0"/>
              <a:cs typeface="Arial" pitchFamily="34" charset="0"/>
            </a:endParaRPr>
          </a:p>
          <a:p>
            <a:pPr>
              <a:buNone/>
            </a:pPr>
            <a:endParaRPr lang="it-IT" sz="2400" dirty="0" smtClean="0">
              <a:latin typeface="Arial" pitchFamily="34" charset="0"/>
              <a:cs typeface="Arial" pitchFamily="34" charset="0"/>
            </a:endParaRPr>
          </a:p>
          <a:p>
            <a:pPr algn="ctr">
              <a:buNone/>
            </a:pPr>
            <a:r>
              <a:rPr lang="it-IT" sz="2400" dirty="0" smtClean="0">
                <a:latin typeface="Arial" pitchFamily="34" charset="0"/>
                <a:cs typeface="Arial" pitchFamily="34" charset="0"/>
              </a:rPr>
              <a:t>L’evoluzione moderna del modello bancario</a:t>
            </a:r>
            <a:endParaRPr lang="it-IT" sz="2800" dirty="0" smtClean="0">
              <a:latin typeface="Arial" pitchFamily="34" charset="0"/>
              <a:cs typeface="Arial" pitchFamily="34" charset="0"/>
            </a:endParaRPr>
          </a:p>
          <a:p>
            <a:pPr lvl="1" algn="ctr">
              <a:buNone/>
            </a:pPr>
            <a:r>
              <a:rPr lang="it-IT" sz="2000" dirty="0" smtClean="0">
                <a:latin typeface="Arial" pitchFamily="34" charset="0"/>
                <a:cs typeface="Arial" pitchFamily="34" charset="0"/>
              </a:rPr>
              <a:t>Involuzione dettata dal conto economico</a:t>
            </a:r>
          </a:p>
          <a:p>
            <a:pPr lvl="1" algn="ctr">
              <a:buNone/>
            </a:pPr>
            <a:endParaRPr lang="it-IT" sz="2000" dirty="0" smtClean="0">
              <a:latin typeface="Arial" pitchFamily="34" charset="0"/>
              <a:cs typeface="Arial" pitchFamily="34" charset="0"/>
            </a:endParaRPr>
          </a:p>
          <a:p>
            <a:pPr lvl="1">
              <a:buNone/>
            </a:pPr>
            <a:r>
              <a:rPr lang="it-IT" sz="1800" dirty="0" smtClean="0">
                <a:latin typeface="Arial" pitchFamily="34" charset="0"/>
                <a:cs typeface="Arial" pitchFamily="34" charset="0"/>
              </a:rPr>
              <a:t>	</a:t>
            </a:r>
            <a:r>
              <a:rPr lang="it-IT" sz="2000" dirty="0" smtClean="0">
                <a:latin typeface="Arial" pitchFamily="34" charset="0"/>
                <a:cs typeface="Arial" pitchFamily="34" charset="0"/>
              </a:rPr>
              <a:t>Gli Istituti crescono di dimensioni, così come i costi aziendali. Occorre una politica commerciale maggiormente aggressiva e decisamente orientata al mass market per creare margini sempre più elevati. Così l’attività di erogazione del denaro perde appeal nei confronti del conto economico e assume sempre più rilevanza la raccolta di risparmio, veicolata con effetto “ad imbuto” in prodotti finanziari tutt’altro che semplificati.</a:t>
            </a:r>
          </a:p>
        </p:txBody>
      </p:sp>
    </p:spTree>
  </p:cSld>
  <p:clrMapOvr>
    <a:masterClrMapping/>
  </p:clrMapOvr>
  <p:transition>
    <p:random/>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836712"/>
            <a:ext cx="8229600" cy="5544616"/>
          </a:xfrm>
        </p:spPr>
        <p:txBody>
          <a:bodyPr>
            <a:normAutofit fontScale="85000" lnSpcReduction="10000"/>
          </a:bodyPr>
          <a:lstStyle/>
          <a:p>
            <a:pPr algn="ctr">
              <a:buNone/>
            </a:pPr>
            <a:r>
              <a:rPr lang="it-IT" sz="2600" dirty="0" smtClean="0">
                <a:latin typeface="Arial" pitchFamily="34" charset="0"/>
                <a:cs typeface="Arial" pitchFamily="34" charset="0"/>
              </a:rPr>
              <a:t>Il collocamento degli strumenti finanziari complessi – descrizione e costi medi per il risparmiatore</a:t>
            </a:r>
          </a:p>
          <a:p>
            <a:pPr algn="ctr">
              <a:buNone/>
            </a:pPr>
            <a:endParaRPr lang="it-IT" sz="2400" dirty="0" smtClean="0">
              <a:latin typeface="Arial" pitchFamily="34" charset="0"/>
              <a:cs typeface="Arial" pitchFamily="34" charset="0"/>
            </a:endParaRPr>
          </a:p>
          <a:p>
            <a:pPr lvl="1" algn="ctr">
              <a:buNone/>
            </a:pPr>
            <a:r>
              <a:rPr lang="it-IT" sz="2400" dirty="0" smtClean="0">
                <a:latin typeface="Arial" pitchFamily="34" charset="0"/>
                <a:cs typeface="Arial" pitchFamily="34" charset="0"/>
              </a:rPr>
              <a:t>le “alchimie finanziarie” come</a:t>
            </a:r>
            <a:r>
              <a:rPr lang="it-IT" sz="2000" dirty="0" smtClean="0">
                <a:latin typeface="Arial" pitchFamily="34" charset="0"/>
                <a:cs typeface="Arial" pitchFamily="34" charset="0"/>
              </a:rPr>
              <a:t>	</a:t>
            </a:r>
          </a:p>
          <a:p>
            <a:pPr algn="ctr">
              <a:buNone/>
            </a:pPr>
            <a:endParaRPr lang="it-IT" sz="2000" dirty="0" smtClean="0">
              <a:latin typeface="Arial" pitchFamily="34" charset="0"/>
              <a:cs typeface="Arial" pitchFamily="34" charset="0"/>
            </a:endParaRPr>
          </a:p>
          <a:p>
            <a:pPr algn="ctr">
              <a:buNone/>
            </a:pPr>
            <a:r>
              <a:rPr lang="it-IT" sz="2600" dirty="0" smtClean="0">
                <a:latin typeface="Arial" pitchFamily="34" charset="0"/>
                <a:cs typeface="Arial" pitchFamily="34" charset="0"/>
              </a:rPr>
              <a:t>Le gestioni patrimoniali</a:t>
            </a:r>
          </a:p>
          <a:p>
            <a:pPr algn="ctr">
              <a:buNone/>
            </a:pPr>
            <a:endParaRPr lang="it-IT" sz="2600" dirty="0" smtClean="0">
              <a:latin typeface="Arial" pitchFamily="34" charset="0"/>
              <a:cs typeface="Arial" pitchFamily="34" charset="0"/>
            </a:endParaRPr>
          </a:p>
          <a:p>
            <a:pPr>
              <a:buNone/>
            </a:pPr>
            <a:r>
              <a:rPr lang="it-IT" sz="2000" dirty="0" smtClean="0">
                <a:latin typeface="Arial" pitchFamily="34" charset="0"/>
                <a:cs typeface="Arial" pitchFamily="34" charset="0"/>
              </a:rPr>
              <a:t>	Un servizio offerto dalla banca con il quale il cliente conferisce denaro e, nell’ambito di alcune linee guida più o meno vincolanti, il cliente dà mandato all’Istituto di gestire il proprio capitale.</a:t>
            </a:r>
          </a:p>
          <a:p>
            <a:pPr>
              <a:buNone/>
            </a:pPr>
            <a:r>
              <a:rPr lang="it-IT" sz="2000" dirty="0" smtClean="0">
                <a:latin typeface="Arial" pitchFamily="34" charset="0"/>
                <a:cs typeface="Arial" pitchFamily="34" charset="0"/>
              </a:rPr>
              <a:t>	Solitamente la Gestione Patrimoniale investe il denaro in una diversificazione più o meno dinamica di Fondi e </a:t>
            </a:r>
            <a:r>
              <a:rPr lang="it-IT" sz="2000" dirty="0" err="1" smtClean="0">
                <a:latin typeface="Arial" pitchFamily="34" charset="0"/>
                <a:cs typeface="Arial" pitchFamily="34" charset="0"/>
              </a:rPr>
              <a:t>Sicav</a:t>
            </a:r>
            <a:r>
              <a:rPr lang="it-IT" sz="2000" dirty="0" smtClean="0">
                <a:latin typeface="Arial" pitchFamily="34" charset="0"/>
                <a:cs typeface="Arial" pitchFamily="34" charset="0"/>
              </a:rPr>
              <a:t>, che potranno essere azionarie od obbligazionarie in virtù proprio di quelle linee guida scelte dal risparmiatore e predisposte dalla banca stessa</a:t>
            </a:r>
          </a:p>
          <a:p>
            <a:pPr>
              <a:buNone/>
            </a:pPr>
            <a:r>
              <a:rPr lang="it-IT" sz="2000" dirty="0" smtClean="0">
                <a:latin typeface="Arial" pitchFamily="34" charset="0"/>
                <a:cs typeface="Arial" pitchFamily="34" charset="0"/>
              </a:rPr>
              <a:t>	Oltre ad una commissione di ingresso variabile tra lo 0 ed il 3%, le gestioni prevedono una commissione di gestione annua media dell’1,75% per retribuire l’attività del Gestore. A questa si aggiungono poi le commissioni annue di gestione dei fondi e </a:t>
            </a:r>
            <a:r>
              <a:rPr lang="it-IT" sz="2000" dirty="0" err="1" smtClean="0">
                <a:latin typeface="Arial" pitchFamily="34" charset="0"/>
                <a:cs typeface="Arial" pitchFamily="34" charset="0"/>
              </a:rPr>
              <a:t>Sicav</a:t>
            </a:r>
            <a:r>
              <a:rPr lang="it-IT" sz="2000" dirty="0" smtClean="0">
                <a:latin typeface="Arial" pitchFamily="34" charset="0"/>
                <a:cs typeface="Arial" pitchFamily="34" charset="0"/>
              </a:rPr>
              <a:t> sottostanti ed i costi di compravendita degli stessi.</a:t>
            </a:r>
          </a:p>
          <a:p>
            <a:pPr>
              <a:buNone/>
            </a:pPr>
            <a:r>
              <a:rPr lang="it-IT" sz="2000" dirty="0" smtClean="0">
                <a:latin typeface="Arial" pitchFamily="34" charset="0"/>
                <a:cs typeface="Arial" pitchFamily="34" charset="0"/>
              </a:rPr>
              <a:t>	</a:t>
            </a:r>
          </a:p>
          <a:p>
            <a:endParaRPr lang="it-IT" dirty="0">
              <a:latin typeface="Arial" pitchFamily="34" charset="0"/>
              <a:cs typeface="Arial" pitchFamily="34" charset="0"/>
            </a:endParaRPr>
          </a:p>
        </p:txBody>
      </p:sp>
    </p:spTree>
  </p:cSld>
  <p:clrMapOvr>
    <a:masterClrMapping/>
  </p:clrMapOvr>
  <p:transition>
    <p:random/>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620688"/>
            <a:ext cx="8229600" cy="5505475"/>
          </a:xfrm>
        </p:spPr>
        <p:txBody>
          <a:bodyPr>
            <a:normAutofit/>
          </a:bodyPr>
          <a:lstStyle/>
          <a:p>
            <a:pPr algn="ctr">
              <a:buNone/>
            </a:pPr>
            <a:r>
              <a:rPr lang="it-IT" sz="2400" dirty="0" smtClean="0">
                <a:latin typeface="Arial" pitchFamily="34" charset="0"/>
                <a:cs typeface="Arial" pitchFamily="34" charset="0"/>
              </a:rPr>
              <a:t>I fondi comuni di investimento mobiliare</a:t>
            </a:r>
          </a:p>
          <a:p>
            <a:pPr algn="ctr">
              <a:buNone/>
            </a:pPr>
            <a:endParaRPr lang="it-IT" sz="2400" dirty="0" smtClean="0">
              <a:latin typeface="Arial" pitchFamily="34" charset="0"/>
              <a:cs typeface="Arial" pitchFamily="34" charset="0"/>
            </a:endParaRPr>
          </a:p>
          <a:p>
            <a:pPr>
              <a:buNone/>
            </a:pPr>
            <a:r>
              <a:rPr lang="it-IT" sz="2000" dirty="0" smtClean="0">
                <a:latin typeface="Arial" pitchFamily="34" charset="0"/>
                <a:cs typeface="Arial" pitchFamily="34" charset="0"/>
              </a:rPr>
              <a:t>	Il fondo comune è un patrimonio autonomo investito in strumenti finanziari, crediti, altre attività, suddiviso in quote di pertinenza di una pluralità di partecipanti e gestito in monte da una società di gestione del risparmio </a:t>
            </a:r>
            <a:r>
              <a:rPr lang="pt-BR" sz="2000" dirty="0" smtClean="0"/>
              <a:t>(</a:t>
            </a:r>
            <a:r>
              <a:rPr lang="it-IT" sz="2000" dirty="0" smtClean="0">
                <a:latin typeface="Arial" pitchFamily="34" charset="0"/>
                <a:cs typeface="Arial" pitchFamily="34" charset="0"/>
              </a:rPr>
              <a:t>SGR)</a:t>
            </a:r>
          </a:p>
          <a:p>
            <a:pPr>
              <a:buNone/>
            </a:pPr>
            <a:r>
              <a:rPr lang="it-IT" sz="2000" dirty="0" smtClean="0">
                <a:latin typeface="Arial" pitchFamily="34" charset="0"/>
                <a:cs typeface="Arial" pitchFamily="34" charset="0"/>
              </a:rPr>
              <a:t>	il sottoscrittore versa il denaro nel fondo acquisendone le corrispettive quote. Il fondo viene investito in base alle direttive stabilite dal gestore e scelte dal risparmiatore in base al proprio profilo di rischio/rendimento.</a:t>
            </a:r>
          </a:p>
          <a:p>
            <a:pPr>
              <a:buNone/>
            </a:pPr>
            <a:r>
              <a:rPr lang="it-IT" sz="2000" dirty="0" smtClean="0">
                <a:latin typeface="Arial" pitchFamily="34" charset="0"/>
                <a:cs typeface="Arial" pitchFamily="34" charset="0"/>
              </a:rPr>
              <a:t>	I fondi comuni prevedono commissioni di ingresso variabili, che in alcuni casi raggiungono il 6,5%. Il risparmiatore sostiene inoltre sulle proprie quote la commissione di gestione annua che varia dallo 0,75% al 2,5% annuo. Molti fondi comuni di investimento prevedono anche commissioni di performance.</a:t>
            </a:r>
          </a:p>
          <a:p>
            <a:pPr algn="ctr">
              <a:buNone/>
            </a:pPr>
            <a:endParaRPr lang="it-IT" sz="2000" dirty="0" smtClean="0">
              <a:latin typeface="Arial" pitchFamily="34" charset="0"/>
              <a:cs typeface="Arial" pitchFamily="34" charset="0"/>
            </a:endParaRPr>
          </a:p>
          <a:p>
            <a:endParaRPr lang="it-IT" dirty="0">
              <a:latin typeface="Arial" pitchFamily="34" charset="0"/>
              <a:cs typeface="Arial" pitchFamily="34" charset="0"/>
            </a:endParaRPr>
          </a:p>
        </p:txBody>
      </p:sp>
    </p:spTree>
  </p:cSld>
  <p:clrMapOvr>
    <a:masterClrMapping/>
  </p:clrMapOvr>
  <p:transition>
    <p:random/>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692696"/>
            <a:ext cx="8229600" cy="5433467"/>
          </a:xfrm>
        </p:spPr>
        <p:txBody>
          <a:bodyPr>
            <a:normAutofit/>
          </a:bodyPr>
          <a:lstStyle/>
          <a:p>
            <a:pPr algn="ctr">
              <a:buNone/>
            </a:pPr>
            <a:r>
              <a:rPr lang="it-IT" sz="2400" dirty="0" smtClean="0">
                <a:latin typeface="Arial" pitchFamily="34" charset="0"/>
                <a:cs typeface="Arial" pitchFamily="34" charset="0"/>
              </a:rPr>
              <a:t>Le polizze vita </a:t>
            </a:r>
            <a:r>
              <a:rPr lang="it-IT" sz="2400" dirty="0" err="1" smtClean="0">
                <a:latin typeface="Arial" pitchFamily="34" charset="0"/>
                <a:cs typeface="Arial" pitchFamily="34" charset="0"/>
              </a:rPr>
              <a:t>Unit</a:t>
            </a:r>
            <a:r>
              <a:rPr lang="it-IT" sz="2400" dirty="0" smtClean="0">
                <a:latin typeface="Arial" pitchFamily="34" charset="0"/>
                <a:cs typeface="Arial" pitchFamily="34" charset="0"/>
              </a:rPr>
              <a:t> </a:t>
            </a:r>
            <a:r>
              <a:rPr lang="it-IT" sz="2400" dirty="0" err="1" smtClean="0">
                <a:latin typeface="Arial" pitchFamily="34" charset="0"/>
                <a:cs typeface="Arial" pitchFamily="34" charset="0"/>
              </a:rPr>
              <a:t>Linked</a:t>
            </a:r>
            <a:endParaRPr lang="it-IT" sz="2400" dirty="0" smtClean="0">
              <a:latin typeface="Arial" pitchFamily="34" charset="0"/>
              <a:cs typeface="Arial" pitchFamily="34" charset="0"/>
            </a:endParaRPr>
          </a:p>
          <a:p>
            <a:pPr algn="ctr">
              <a:buNone/>
            </a:pPr>
            <a:endParaRPr lang="it-IT" sz="2400" dirty="0" smtClean="0">
              <a:latin typeface="Arial" pitchFamily="34" charset="0"/>
              <a:cs typeface="Arial" pitchFamily="34" charset="0"/>
            </a:endParaRPr>
          </a:p>
          <a:p>
            <a:pPr>
              <a:buNone/>
            </a:pPr>
            <a:r>
              <a:rPr lang="it-IT" sz="2400" dirty="0" smtClean="0">
                <a:latin typeface="Arial" pitchFamily="34" charset="0"/>
                <a:cs typeface="Arial" pitchFamily="34" charset="0"/>
              </a:rPr>
              <a:t>	</a:t>
            </a:r>
            <a:r>
              <a:rPr lang="it-IT" sz="2000" dirty="0" smtClean="0">
                <a:latin typeface="Arial" pitchFamily="34" charset="0"/>
                <a:cs typeface="Arial" pitchFamily="34" charset="0"/>
              </a:rPr>
              <a:t>Si tratta di una polizza vita ad altro contenuto speculativo. Il denaro, cioè il premio, che si consegna al gestore viene così investito in quote di fondi comuni di investimento, i quali posseggono generalmente una parte più o meno elevata di azioni. Il rendimento della polizza è così legato al rendimento del fondo. Ovviamente non ci sono garanzie di rendimento minimo o di restituzione del capitale investito, così come per le gestioni patrimoniali ed i fondi comuni di investimento.</a:t>
            </a:r>
            <a:endParaRPr lang="it-IT" sz="2400" dirty="0" smtClean="0">
              <a:latin typeface="Arial" pitchFamily="34" charset="0"/>
              <a:cs typeface="Arial" pitchFamily="34" charset="0"/>
            </a:endParaRPr>
          </a:p>
          <a:p>
            <a:pPr>
              <a:buNone/>
            </a:pPr>
            <a:r>
              <a:rPr lang="it-IT" sz="2400" dirty="0" smtClean="0">
                <a:latin typeface="Arial" pitchFamily="34" charset="0"/>
                <a:cs typeface="Arial" pitchFamily="34" charset="0"/>
              </a:rPr>
              <a:t>	</a:t>
            </a:r>
            <a:r>
              <a:rPr lang="it-IT" sz="2000" dirty="0" smtClean="0">
                <a:latin typeface="Arial" pitchFamily="34" charset="0"/>
                <a:cs typeface="Arial" pitchFamily="34" charset="0"/>
              </a:rPr>
              <a:t>Il sottoscrittore di una polizza vita </a:t>
            </a:r>
            <a:r>
              <a:rPr lang="it-IT" sz="2000" dirty="0" err="1" smtClean="0">
                <a:latin typeface="Arial" pitchFamily="34" charset="0"/>
                <a:cs typeface="Arial" pitchFamily="34" charset="0"/>
              </a:rPr>
              <a:t>Unit</a:t>
            </a:r>
            <a:r>
              <a:rPr lang="it-IT" sz="2000" dirty="0" smtClean="0">
                <a:latin typeface="Arial" pitchFamily="34" charset="0"/>
                <a:cs typeface="Arial" pitchFamily="34" charset="0"/>
              </a:rPr>
              <a:t> </a:t>
            </a:r>
            <a:r>
              <a:rPr lang="it-IT" sz="2000" dirty="0" err="1" smtClean="0">
                <a:latin typeface="Arial" pitchFamily="34" charset="0"/>
                <a:cs typeface="Arial" pitchFamily="34" charset="0"/>
              </a:rPr>
              <a:t>Linked</a:t>
            </a:r>
            <a:r>
              <a:rPr lang="it-IT" sz="2000" dirty="0" smtClean="0">
                <a:latin typeface="Arial" pitchFamily="34" charset="0"/>
                <a:cs typeface="Arial" pitchFamily="34" charset="0"/>
              </a:rPr>
              <a:t> sostiene i costi di caricamento, le commissioni di ingresso, che possono raggiungere il 7%. Ci sono poi le commissioni di gestione annue, dal 2 al 3%,oltre alle commissioni di gestione dei fondi interni.</a:t>
            </a:r>
          </a:p>
          <a:p>
            <a:endParaRPr lang="it-IT" dirty="0">
              <a:latin typeface="Arial" pitchFamily="34" charset="0"/>
              <a:cs typeface="Arial" pitchFamily="34" charset="0"/>
            </a:endParaRPr>
          </a:p>
        </p:txBody>
      </p:sp>
    </p:spTree>
  </p:cSld>
  <p:clrMapOvr>
    <a:masterClrMapping/>
  </p:clrMapOvr>
  <p:transition>
    <p:random/>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692696"/>
            <a:ext cx="8229600" cy="5433467"/>
          </a:xfrm>
        </p:spPr>
        <p:txBody>
          <a:bodyPr/>
          <a:lstStyle/>
          <a:p>
            <a:pPr algn="ctr">
              <a:buNone/>
            </a:pPr>
            <a:r>
              <a:rPr lang="it-IT" sz="2400" dirty="0" smtClean="0">
                <a:latin typeface="Arial" pitchFamily="34" charset="0"/>
                <a:cs typeface="Arial" pitchFamily="34" charset="0"/>
              </a:rPr>
              <a:t>I certificati o obbligazioni strutturate</a:t>
            </a:r>
          </a:p>
          <a:p>
            <a:pPr algn="ctr">
              <a:buNone/>
            </a:pPr>
            <a:endParaRPr lang="it-IT" sz="2400" dirty="0" smtClean="0">
              <a:latin typeface="Arial" pitchFamily="34" charset="0"/>
              <a:cs typeface="Arial" pitchFamily="34" charset="0"/>
            </a:endParaRPr>
          </a:p>
          <a:p>
            <a:pPr>
              <a:buNone/>
            </a:pPr>
            <a:r>
              <a:rPr lang="it-IT" sz="2400" dirty="0" smtClean="0">
                <a:latin typeface="Arial" pitchFamily="34" charset="0"/>
                <a:cs typeface="Arial" pitchFamily="34" charset="0"/>
              </a:rPr>
              <a:t>	</a:t>
            </a:r>
            <a:r>
              <a:rPr lang="it-IT" sz="2000" dirty="0" smtClean="0">
                <a:latin typeface="Arial" pitchFamily="34" charset="0"/>
                <a:cs typeface="Arial" pitchFamily="34" charset="0"/>
              </a:rPr>
              <a:t>Sono titoli costituiti da un’obbligazione e una o più componenti definite derivative, cioè contratti di acquisto o vendita di strumenti finanziari come indici, azioni, valute.</a:t>
            </a:r>
          </a:p>
          <a:p>
            <a:pPr>
              <a:buNone/>
            </a:pPr>
            <a:r>
              <a:rPr lang="it-IT" sz="2000" dirty="0" smtClean="0">
                <a:latin typeface="Arial" pitchFamily="34" charset="0"/>
                <a:cs typeface="Arial" pitchFamily="34" charset="0"/>
              </a:rPr>
              <a:t>	Sono titoli obbligazionari complessi, il cui capitale sottoscritto può non essere garantito ed il rendimento atteso variabile in funzione di aspetti legati a strumenti finanziari al alto potenziale di rischio. È molto probabile che tali strumenti finanziari non forniscano alcun rendimento al risparmiatore, con vincoli di denaro pluriennali.</a:t>
            </a:r>
          </a:p>
          <a:p>
            <a:pPr>
              <a:buNone/>
            </a:pPr>
            <a:r>
              <a:rPr lang="it-IT" sz="2000" dirty="0" smtClean="0">
                <a:latin typeface="Arial" pitchFamily="34" charset="0"/>
                <a:cs typeface="Arial" pitchFamily="34" charset="0"/>
              </a:rPr>
              <a:t>	Il margine di negoziazione per la banca collocatrice è elevato, rappresentato solamente da una commissione di negoziazione, che può raggiungere il 6% in sede di acquisto del titolo.</a:t>
            </a:r>
          </a:p>
          <a:p>
            <a:pPr>
              <a:buNone/>
            </a:pPr>
            <a:endParaRPr lang="it-IT" sz="2000" dirty="0">
              <a:latin typeface="Arial" pitchFamily="34" charset="0"/>
              <a:cs typeface="Arial" pitchFamily="34" charset="0"/>
            </a:endParaRPr>
          </a:p>
        </p:txBody>
      </p:sp>
    </p:spTree>
  </p:cSld>
  <p:clrMapOvr>
    <a:masterClrMapping/>
  </p:clrMapOvr>
  <p:transition>
    <p:random/>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764704"/>
            <a:ext cx="8229600" cy="1082384"/>
          </a:xfrm>
        </p:spPr>
        <p:txBody>
          <a:bodyPr>
            <a:normAutofit fontScale="90000"/>
          </a:bodyPr>
          <a:lstStyle/>
          <a:p>
            <a:pPr algn="ctr"/>
            <a:r>
              <a:rPr lang="it-IT" sz="4000" dirty="0" smtClean="0">
                <a:latin typeface="Arial" pitchFamily="34" charset="0"/>
                <a:cs typeface="Arial" pitchFamily="34" charset="0"/>
              </a:rPr>
              <a:t>I bisogni della clientela High Net Worth </a:t>
            </a:r>
            <a:r>
              <a:rPr lang="it-IT" sz="4000" dirty="0" err="1" smtClean="0">
                <a:latin typeface="Arial" pitchFamily="34" charset="0"/>
                <a:cs typeface="Arial" pitchFamily="34" charset="0"/>
              </a:rPr>
              <a:t>Individuals</a:t>
            </a:r>
            <a:r>
              <a:rPr lang="it-IT" dirty="0" smtClean="0">
                <a:latin typeface="Arial" pitchFamily="34" charset="0"/>
                <a:cs typeface="Arial" pitchFamily="34" charset="0"/>
              </a:rPr>
              <a:t>	</a:t>
            </a:r>
            <a:endParaRPr lang="it-IT" dirty="0">
              <a:latin typeface="Arial" pitchFamily="34" charset="0"/>
              <a:cs typeface="Arial" pitchFamily="34" charset="0"/>
            </a:endParaRPr>
          </a:p>
        </p:txBody>
      </p:sp>
      <p:sp>
        <p:nvSpPr>
          <p:cNvPr id="3" name="Segnaposto contenuto 2"/>
          <p:cNvSpPr>
            <a:spLocks noGrp="1"/>
          </p:cNvSpPr>
          <p:nvPr>
            <p:ph idx="1"/>
          </p:nvPr>
        </p:nvSpPr>
        <p:spPr>
          <a:xfrm>
            <a:off x="457200" y="2204864"/>
            <a:ext cx="8229600" cy="4119736"/>
          </a:xfrm>
        </p:spPr>
        <p:txBody>
          <a:bodyPr>
            <a:normAutofit/>
          </a:bodyPr>
          <a:lstStyle/>
          <a:p>
            <a:pPr>
              <a:buNone/>
            </a:pPr>
            <a:r>
              <a:rPr lang="it-IT" sz="2400" dirty="0" smtClean="0">
                <a:latin typeface="Arial" pitchFamily="34" charset="0"/>
                <a:cs typeface="Arial" pitchFamily="34" charset="0"/>
              </a:rPr>
              <a:t>High Net Worth </a:t>
            </a:r>
            <a:r>
              <a:rPr lang="it-IT" sz="2400" dirty="0" err="1" smtClean="0">
                <a:latin typeface="Arial" pitchFamily="34" charset="0"/>
                <a:cs typeface="Arial" pitchFamily="34" charset="0"/>
              </a:rPr>
              <a:t>Individuals</a:t>
            </a:r>
            <a:r>
              <a:rPr lang="it-IT" sz="2400" dirty="0" smtClean="0">
                <a:latin typeface="Arial" pitchFamily="34" charset="0"/>
                <a:cs typeface="Arial" pitchFamily="34" charset="0"/>
              </a:rPr>
              <a:t> è una locuzione comunemente utilizzata nel mondo del Private Banking per indicare le persone che possiedono un alto patrimonio netto.</a:t>
            </a:r>
          </a:p>
          <a:p>
            <a:pPr>
              <a:buNone/>
            </a:pPr>
            <a:r>
              <a:rPr lang="it-IT" sz="2400" dirty="0" smtClean="0">
                <a:latin typeface="Arial" pitchFamily="34" charset="0"/>
                <a:cs typeface="Arial" pitchFamily="34" charset="0"/>
              </a:rPr>
              <a:t>Sono persone che necessitano di un rapporto personale e fiduciario con il proprio intermediario finanziario per la gestione del patrimonio mobiliare, ma in molti casi il servizio di consulenza può comprendere le gestioni immobiliari nonché la compravendita di opere d’arte ed i servizi di assistenza in materia fiscale, di trust e del passaggio generazionale dell’asse patrimoniale.</a:t>
            </a:r>
            <a:endParaRPr lang="it-IT" sz="2400" dirty="0">
              <a:latin typeface="Arial" pitchFamily="34" charset="0"/>
              <a:cs typeface="Arial" pitchFamily="34" charset="0"/>
            </a:endParaRPr>
          </a:p>
        </p:txBody>
      </p:sp>
    </p:spTree>
  </p:cSld>
  <p:clrMapOvr>
    <a:masterClrMapping/>
  </p:clrMapOvr>
  <p:transition>
    <p:random/>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nozio">
  <a:themeElements>
    <a:clrScheme name="Equinozio">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Equinozio">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Equinozio">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747</TotalTime>
  <Words>657</Words>
  <Application>Microsoft Office PowerPoint</Application>
  <PresentationFormat>Presentazione su schermo (4:3)</PresentationFormat>
  <Paragraphs>101</Paragraphs>
  <Slides>20</Slides>
  <Notes>0</Notes>
  <HiddenSlides>0</HiddenSlides>
  <MMClips>0</MMClips>
  <ScaleCrop>false</ScaleCrop>
  <HeadingPairs>
    <vt:vector size="4" baseType="variant">
      <vt:variant>
        <vt:lpstr>Tema</vt:lpstr>
      </vt:variant>
      <vt:variant>
        <vt:i4>1</vt:i4>
      </vt:variant>
      <vt:variant>
        <vt:lpstr>Titoli diapositive</vt:lpstr>
      </vt:variant>
      <vt:variant>
        <vt:i4>20</vt:i4>
      </vt:variant>
    </vt:vector>
  </HeadingPairs>
  <TitlesOfParts>
    <vt:vector size="21" baseType="lpstr">
      <vt:lpstr>Equinozio</vt:lpstr>
      <vt:lpstr>Creare valore con la negoziazione dei titoli di Stato  </vt:lpstr>
      <vt:lpstr>sommario</vt:lpstr>
      <vt:lpstr>Il “mal di budget” ed il Private Banking </vt:lpstr>
      <vt:lpstr>Presentazione standard di PowerPoint</vt:lpstr>
      <vt:lpstr>Presentazione standard di PowerPoint</vt:lpstr>
      <vt:lpstr>Presentazione standard di PowerPoint</vt:lpstr>
      <vt:lpstr>Presentazione standard di PowerPoint</vt:lpstr>
      <vt:lpstr>Presentazione standard di PowerPoint</vt:lpstr>
      <vt:lpstr>I bisogni della clientela High Net Worth Individuals </vt:lpstr>
      <vt:lpstr>Il Private Banker</vt:lpstr>
      <vt:lpstr>Il Mercato Obbligazionario</vt:lpstr>
      <vt:lpstr>Presentazione standard di PowerPoint</vt:lpstr>
      <vt:lpstr>Lo spread BTp - Bund</vt:lpstr>
      <vt:lpstr>La verità sullo Spread…</vt:lpstr>
      <vt:lpstr>Presentazione standard di PowerPoint</vt:lpstr>
      <vt:lpstr>Presentazione standard di PowerPoint</vt:lpstr>
      <vt:lpstr>Presentazione standard di PowerPoint</vt:lpstr>
      <vt:lpstr>Presentazione standard di PowerPoint</vt:lpstr>
      <vt:lpstr>Presentazione standard di PowerPoint</vt:lpstr>
      <vt:lpstr>La negoziazione come creazione dinamica di performances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Creare valore con la negoziazione dei titoli di Stato</dc:title>
  <dc:creator>Adriano</dc:creator>
  <cp:lastModifiedBy>UsrRef</cp:lastModifiedBy>
  <cp:revision>69</cp:revision>
  <dcterms:created xsi:type="dcterms:W3CDTF">2013-08-09T05:36:56Z</dcterms:created>
  <dcterms:modified xsi:type="dcterms:W3CDTF">2013-09-13T13:17:27Z</dcterms:modified>
  <cp:contentStatus>Finale</cp:contentStatus>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arkAsFinal">
    <vt:bool>true</vt:bool>
  </property>
</Properties>
</file>