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4C0D5-1961-41EA-A57A-1AF1981D4611}" type="datetimeFigureOut">
              <a:rPr lang="it-IT" smtClean="0"/>
              <a:t>07/11/2013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E1B3D-5F90-4856-B753-D7AA6A1402A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E1B3D-5F90-4856-B753-D7AA6A1402A0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731E4-ED7D-4CC6-9C83-0564E113C815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24EDD-55D0-4BD1-A8B7-C62A26387D38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F7900-4FE7-4F3D-BEF5-3C1E38BC2919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B8353-B4AA-404C-83E2-486615E5A178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83AE4-A342-4D74-8813-E02E9CE8EE4F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514B0-4404-4AD6-96E3-C81D92031A8C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404FD-E306-444A-8155-D626161E1802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794D0-DEF8-49DE-8690-48182585E0AD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08FAB-4A20-462F-AED9-74B1E03899FB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2D344-9564-4639-99B1-2765F27E0429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36A59-84C7-4D27-B108-6653FBEE87E5}" type="slidenum">
              <a:rPr lang="it-IT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 b="-1203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smtClean="0"/>
              <a:t>Elaborato dal dott. Sandro Spinucci per il Rotary Club Roma di Castelli Romani</a:t>
            </a:r>
            <a:endParaRPr lang="it-IT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1492A6-896D-408A-97CB-73901167F25D}" type="slidenum">
              <a:rPr lang="it-IT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 b="-1203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76672"/>
            <a:ext cx="7772400" cy="2232248"/>
          </a:xfrm>
        </p:spPr>
        <p:txBody>
          <a:bodyPr/>
          <a:lstStyle/>
          <a:p>
            <a: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IL </a:t>
            </a:r>
            <a:r>
              <a:rPr lang="it-IT" sz="3600" i="1" u="sng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PASSAGGIO </a:t>
            </a:r>
            <a: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GENERAZIONALE</a:t>
            </a:r>
            <a:b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it-IT" sz="36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r>
              <a:rPr lang="it-IT" sz="20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/>
            </a:r>
            <a:br>
              <a:rPr lang="it-IT" sz="2000" i="1" u="sng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</a:br>
            <a:endParaRPr lang="it-IT" sz="1800" i="1" u="sng" dirty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-54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971600" y="3645024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ESAMINATO</a:t>
            </a:r>
            <a:r>
              <a:rPr lang="it-IT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ED ESPOSTO DAL DOTT. SANDRO </a:t>
            </a:r>
            <a:r>
              <a:rPr lang="it-IT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SPINUCCI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31E4-ED7D-4CC6-9C83-0564E113C815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</a:p>
          <a:p>
            <a:endParaRPr lang="it-IT" sz="800" dirty="0"/>
          </a:p>
        </p:txBody>
      </p:sp>
    </p:spTree>
  </p:cSld>
  <p:clrMapOvr>
    <a:masterClrMapping/>
  </p:clrMapOvr>
  <p:transition advTm="928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400" b="1" dirty="0" smtClean="0">
                <a:latin typeface="Bookman Old Style" pitchFamily="18" charset="0"/>
              </a:rPr>
              <a:t>NOZIONE </a:t>
            </a:r>
            <a:r>
              <a:rPr lang="it-IT" sz="1400" b="1" dirty="0" err="1" smtClean="0">
                <a:latin typeface="Bookman Old Style" pitchFamily="18" charset="0"/>
              </a:rPr>
              <a:t>DI</a:t>
            </a:r>
            <a:r>
              <a:rPr lang="it-IT" sz="1400" b="1" dirty="0" smtClean="0">
                <a:latin typeface="Bookman Old Style" pitchFamily="18" charset="0"/>
              </a:rPr>
              <a:t> BISOGNO DELLA FAMIGLIA</a:t>
            </a:r>
          </a:p>
          <a:p>
            <a:pPr>
              <a:buNone/>
            </a:pPr>
            <a:endParaRPr lang="it-IT" sz="1400" b="1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400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Il vitto; </a:t>
            </a: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L'alloggio;</a:t>
            </a: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I medicinali le cure mediche alle quali dovessero sottoporsi componenti della famiglia;</a:t>
            </a: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L'educazione dei figli;</a:t>
            </a: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L'addestramento professionale e lavorativo dei suoi membri</a:t>
            </a:r>
            <a:r>
              <a:rPr lang="it-IT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it-IT" sz="1400" dirty="0">
                <a:latin typeface="Bookman Old Style" pitchFamily="18" charset="0"/>
              </a:rPr>
              <a:t>La </a:t>
            </a:r>
            <a:r>
              <a:rPr lang="it-IT" sz="1400" dirty="0" smtClean="0">
                <a:latin typeface="Bookman Old Style" pitchFamily="18" charset="0"/>
              </a:rPr>
              <a:t>conduzione </a:t>
            </a:r>
            <a:r>
              <a:rPr lang="it-IT" sz="1400" dirty="0">
                <a:latin typeface="Bookman Old Style" pitchFamily="18" charset="0"/>
              </a:rPr>
              <a:t>di una normale vita di relazione;</a:t>
            </a: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Gli svaghi </a:t>
            </a:r>
            <a:r>
              <a:rPr lang="it-IT" sz="1400" dirty="0">
                <a:latin typeface="Bookman Old Style" pitchFamily="18" charset="0"/>
              </a:rPr>
              <a:t>e la villeggiatura;</a:t>
            </a:r>
          </a:p>
          <a:p>
            <a:pPr algn="just">
              <a:lnSpc>
                <a:spcPct val="150000"/>
              </a:lnSpc>
            </a:pPr>
            <a:r>
              <a:rPr lang="it-IT" sz="1400" dirty="0">
                <a:latin typeface="Bookman Old Style" pitchFamily="18" charset="0"/>
              </a:rPr>
              <a:t>Risparmio, nonché tutto ciò che </a:t>
            </a:r>
            <a:r>
              <a:rPr lang="it-IT" sz="1400" dirty="0" smtClean="0">
                <a:latin typeface="Bookman Old Style" pitchFamily="18" charset="0"/>
              </a:rPr>
              <a:t>assicuri alla </a:t>
            </a:r>
            <a:r>
              <a:rPr lang="it-IT" sz="1400" dirty="0">
                <a:latin typeface="Bookman Old Style" pitchFamily="18" charset="0"/>
              </a:rPr>
              <a:t>famiglia un dignitoso livello di vita</a:t>
            </a:r>
            <a:r>
              <a:rPr lang="it-IT" sz="1400" dirty="0" smtClean="0">
                <a:latin typeface="Bookman Old Style" pitchFamily="18" charset="0"/>
              </a:rPr>
              <a:t>.</a:t>
            </a:r>
          </a:p>
          <a:p>
            <a:pPr>
              <a:buNone/>
            </a:pPr>
            <a:endParaRPr lang="it-IT" sz="14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it-IT" sz="1800" b="1" dirty="0" smtClean="0">
                <a:latin typeface="Bookman Old Style" pitchFamily="18" charset="0"/>
              </a:rPr>
              <a:t>Fondo patrimoniale - Caratteristiche</a:t>
            </a:r>
          </a:p>
          <a:p>
            <a:pPr>
              <a:buNone/>
            </a:pPr>
            <a:endParaRPr lang="it-IT" sz="1800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600" dirty="0" smtClean="0">
                <a:latin typeface="Bookman Old Style" pitchFamily="18" charset="0"/>
              </a:rPr>
              <a:t>Durata del vincolo:</a:t>
            </a:r>
          </a:p>
          <a:p>
            <a:pPr lvl="1" algn="just"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      </a:t>
            </a:r>
            <a:r>
              <a:rPr lang="it-IT" sz="1400" dirty="0" smtClean="0">
                <a:latin typeface="Bookman Old Style" pitchFamily="18" charset="0"/>
              </a:rPr>
              <a:t>Senza figli fino alle all'annullamento, scioglimento, cessazione degli effetti civili del matrimonio; </a:t>
            </a:r>
          </a:p>
          <a:p>
            <a:pPr lvl="1" algn="just">
              <a:lnSpc>
                <a:spcPct val="150000"/>
              </a:lnSpc>
            </a:pPr>
            <a:r>
              <a:rPr lang="it-IT" sz="1400" dirty="0">
                <a:latin typeface="Bookman Old Style" pitchFamily="18" charset="0"/>
              </a:rPr>
              <a:t> </a:t>
            </a:r>
            <a:r>
              <a:rPr lang="it-IT" sz="1400" dirty="0" smtClean="0">
                <a:latin typeface="Bookman Old Style" pitchFamily="18" charset="0"/>
              </a:rPr>
              <a:t>     in presenza di figli il fondo patrimoniale non si scioglie fino al raggiungimento della maturità dell'ultimo figlio.</a:t>
            </a:r>
          </a:p>
          <a:p>
            <a:pPr algn="just">
              <a:lnSpc>
                <a:spcPct val="150000"/>
              </a:lnSpc>
              <a:buNone/>
            </a:pPr>
            <a:endParaRPr lang="it-IT" sz="16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600" dirty="0" smtClean="0">
                <a:latin typeface="Bookman Old Style" pitchFamily="18" charset="0"/>
              </a:rPr>
              <a:t>Soluzione utile per mettere al riparo parte del patrimonio dalle pretese esecutive di terzi in particolare per</a:t>
            </a:r>
            <a:r>
              <a:rPr lang="it-IT" sz="1600" dirty="0" smtClean="0">
                <a:latin typeface="Bookman Old Style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it-IT" sz="16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it-IT" sz="1400" dirty="0" smtClean="0">
                <a:latin typeface="Bookman Old Style" pitchFamily="18" charset="0"/>
              </a:rPr>
              <a:t>     Imprenditori;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it-IT" sz="1400" dirty="0" smtClean="0">
                <a:latin typeface="Bookman Old Style" pitchFamily="18" charset="0"/>
              </a:rPr>
              <a:t>     I liberi professionisti</a:t>
            </a:r>
          </a:p>
          <a:p>
            <a:pPr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>
              <a:buNone/>
            </a:pPr>
            <a:endParaRPr lang="it-IT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>
              <a:buNone/>
            </a:pPr>
            <a:endParaRPr lang="it-IT" sz="18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6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8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6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it-IT" sz="1600" b="1" dirty="0" smtClean="0">
                <a:latin typeface="Bookman Old Style" pitchFamily="18" charset="0"/>
              </a:rPr>
              <a:t>PATTI </a:t>
            </a:r>
            <a:r>
              <a:rPr lang="it-IT" sz="1600" b="1" dirty="0" err="1" smtClean="0">
                <a:latin typeface="Bookman Old Style" pitchFamily="18" charset="0"/>
              </a:rPr>
              <a:t>DI</a:t>
            </a:r>
            <a:r>
              <a:rPr lang="it-IT" sz="1600" b="1" dirty="0" smtClean="0">
                <a:latin typeface="Bookman Old Style" pitchFamily="18" charset="0"/>
              </a:rPr>
              <a:t> FAMIGLIA</a:t>
            </a:r>
          </a:p>
          <a:p>
            <a:pPr>
              <a:buNone/>
            </a:pPr>
            <a:r>
              <a:rPr lang="it-IT" sz="1400" dirty="0" smtClean="0">
                <a:latin typeface="Bookman Old Style" pitchFamily="18" charset="0"/>
              </a:rPr>
              <a:t>Il </a:t>
            </a:r>
            <a:r>
              <a:rPr lang="it-IT" sz="1400" dirty="0" smtClean="0">
                <a:latin typeface="Bookman Old Style" pitchFamily="18" charset="0"/>
              </a:rPr>
              <a:t>patto di famiglia è un istituto giuridico introdotto attraverso la Legge 14 febbraio 2006 n. </a:t>
            </a:r>
            <a:r>
              <a:rPr lang="it-IT" sz="1400" dirty="0" smtClean="0">
                <a:latin typeface="Bookman Old Style" pitchFamily="18" charset="0"/>
              </a:rPr>
              <a:t>55, la quale lo ha disciplinato prevedendo un apposito capo, il </a:t>
            </a:r>
            <a:r>
              <a:rPr lang="it-IT" sz="1400" dirty="0" err="1" smtClean="0">
                <a:latin typeface="Bookman Old Style" pitchFamily="18" charset="0"/>
              </a:rPr>
              <a:t>V-bis</a:t>
            </a:r>
            <a:r>
              <a:rPr lang="it-IT" sz="1400" dirty="0" smtClean="0">
                <a:latin typeface="Bookman Old Style" pitchFamily="18" charset="0"/>
              </a:rPr>
              <a:t>, nell'ambito del titolo IV del libro II nel codice </a:t>
            </a:r>
            <a:r>
              <a:rPr lang="it-IT" sz="1400" dirty="0" smtClean="0">
                <a:latin typeface="Bookman Old Style" pitchFamily="18" charset="0"/>
              </a:rPr>
              <a:t>civile.</a:t>
            </a:r>
            <a:endParaRPr lang="it-IT" sz="14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it-IT" sz="1400" dirty="0" smtClean="0">
                <a:latin typeface="Bookman Old Style" pitchFamily="18" charset="0"/>
              </a:rPr>
              <a:t>Le norme che lo concernono </a:t>
            </a:r>
            <a:r>
              <a:rPr lang="it-IT" sz="1400" dirty="0" smtClean="0">
                <a:latin typeface="Bookman Old Style" pitchFamily="18" charset="0"/>
              </a:rPr>
              <a:t>sono </a:t>
            </a:r>
            <a:r>
              <a:rPr lang="it-IT" sz="1400" dirty="0" smtClean="0">
                <a:latin typeface="Bookman Old Style" pitchFamily="18" charset="0"/>
              </a:rPr>
              <a:t>gli artt. </a:t>
            </a:r>
            <a:r>
              <a:rPr lang="it-IT" sz="1400" dirty="0" smtClean="0">
                <a:latin typeface="Bookman Old Style" pitchFamily="18" charset="0"/>
              </a:rPr>
              <a:t>numerati da 768-bis a 768-octies del codice civile.</a:t>
            </a:r>
          </a:p>
          <a:p>
            <a:pPr algn="just">
              <a:lnSpc>
                <a:spcPct val="150000"/>
              </a:lnSpc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400" dirty="0" smtClean="0">
                <a:latin typeface="Bookman Old Style" pitchFamily="18" charset="0"/>
              </a:rPr>
              <a:t>Il </a:t>
            </a:r>
            <a:r>
              <a:rPr lang="it-IT" sz="1400" dirty="0" smtClean="0">
                <a:latin typeface="Bookman Old Style" pitchFamily="18" charset="0"/>
              </a:rPr>
              <a:t>patto di famiglia </a:t>
            </a:r>
            <a:r>
              <a:rPr lang="it-IT" sz="1400" dirty="0">
                <a:latin typeface="Bookman Old Style" pitchFamily="18" charset="0"/>
              </a:rPr>
              <a:t>è</a:t>
            </a:r>
            <a:r>
              <a:rPr lang="it-IT" sz="1400" dirty="0" smtClean="0">
                <a:latin typeface="Bookman Old Style" pitchFamily="18" charset="0"/>
              </a:rPr>
              <a:t> il contratto, compatibilmente con le disposizioni in materia di impresa familiare e nel rispetto delle differenti tipologie societarie, l'imprenditore trasferisce, in tutto o in parte, l'azienda, e il titolare di partecipazioni societarie trasferisce, in tutto o in parte le proprie quote, ad uno o più discendenti;</a:t>
            </a:r>
          </a:p>
          <a:p>
            <a:pPr algn="just">
              <a:lnSpc>
                <a:spcPct val="150000"/>
              </a:lnSpc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400" dirty="0" smtClean="0">
                <a:latin typeface="Bookman Old Style" pitchFamily="18" charset="0"/>
              </a:rPr>
              <a:t>A pena di nullità del contratto deve essere concluso per atto pubblico;</a:t>
            </a:r>
          </a:p>
          <a:p>
            <a:pPr algn="just">
              <a:lnSpc>
                <a:spcPct val="150000"/>
              </a:lnSpc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400" dirty="0" smtClean="0">
                <a:latin typeface="Bookman Old Style" pitchFamily="18" charset="0"/>
              </a:rPr>
              <a:t>Al contratto devono partecipare anche il coniuge e tutti coloro che sarebbero legittimari ove in  quel momento si aprisse la successione nel patrimonio dell'imprenditore.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31840" y="6381327"/>
            <a:ext cx="2808312" cy="340147"/>
          </a:xfrm>
        </p:spPr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>
              <a:buNone/>
            </a:pPr>
            <a:r>
              <a:rPr lang="it-IT" sz="1500" b="1" dirty="0" smtClean="0">
                <a:latin typeface="Bookman Old Style" pitchFamily="18" charset="0"/>
              </a:rPr>
              <a:t>CARATTERISTICHE DEI PATTI </a:t>
            </a:r>
            <a:r>
              <a:rPr lang="it-IT" sz="1500" b="1" dirty="0" err="1" smtClean="0">
                <a:latin typeface="Bookman Old Style" pitchFamily="18" charset="0"/>
              </a:rPr>
              <a:t>DI</a:t>
            </a:r>
            <a:r>
              <a:rPr lang="it-IT" sz="1500" b="1" dirty="0" smtClean="0">
                <a:latin typeface="Bookman Old Style" pitchFamily="18" charset="0"/>
              </a:rPr>
              <a:t> FAMIGLIA</a:t>
            </a:r>
            <a:r>
              <a:rPr lang="it-IT" sz="1500" dirty="0" smtClean="0">
                <a:latin typeface="Bookman Old Style" pitchFamily="18" charset="0"/>
              </a:rPr>
              <a:t> </a:t>
            </a:r>
          </a:p>
          <a:p>
            <a:pPr>
              <a:buNone/>
            </a:pPr>
            <a:endParaRPr lang="it-IT" sz="1600" dirty="0" smtClean="0">
              <a:latin typeface="Bookman Old Style" pitchFamily="18" charset="0"/>
            </a:endParaRPr>
          </a:p>
          <a:p>
            <a:r>
              <a:rPr lang="it-IT" sz="1200" dirty="0" smtClean="0">
                <a:latin typeface="Bookman Old Style" pitchFamily="18" charset="0"/>
              </a:rPr>
              <a:t>Natura</a:t>
            </a:r>
          </a:p>
          <a:p>
            <a:pPr>
              <a:buNone/>
            </a:pPr>
            <a:r>
              <a:rPr lang="it-IT" sz="1200" dirty="0" smtClean="0">
                <a:latin typeface="Bookman Old Style" pitchFamily="18" charset="0"/>
              </a:rPr>
              <a:t> Il patto di famiglia ha natura contrattuale.</a:t>
            </a:r>
          </a:p>
          <a:p>
            <a:pPr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Oggetto</a:t>
            </a:r>
          </a:p>
          <a:p>
            <a:pPr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Trasferimento, in tutto o in parte di un'azienda;</a:t>
            </a:r>
          </a:p>
          <a:p>
            <a:pPr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Trasferimento in tutto o in parte, di partecipazioni sociali.</a:t>
            </a:r>
          </a:p>
          <a:p>
            <a:pPr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Disponente</a:t>
            </a:r>
          </a:p>
          <a:p>
            <a:pPr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Titolare, in tutto o in parte, di un'azienda oppure di partecipazione sociali.</a:t>
            </a:r>
          </a:p>
          <a:p>
            <a:pPr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Assegnatari</a:t>
            </a:r>
          </a:p>
          <a:p>
            <a:pPr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Uno o più discendenti del disponente. </a:t>
            </a:r>
          </a:p>
          <a:p>
            <a:pPr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Effetti</a:t>
            </a:r>
          </a:p>
          <a:p>
            <a:pPr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Quanto ricevuto sia dagli assegnatari (trasferimento) sia dai non assegnatari (liquidazione) non è soggetto a collazione </a:t>
            </a:r>
            <a:r>
              <a:rPr lang="it-IT" sz="1200" dirty="0" smtClean="0">
                <a:latin typeface="Bookman Old Style" pitchFamily="18" charset="0"/>
              </a:rPr>
              <a:t> ne ad </a:t>
            </a:r>
            <a:r>
              <a:rPr lang="it-IT" sz="1200" dirty="0" smtClean="0">
                <a:latin typeface="Bookman Old Style" pitchFamily="18" charset="0"/>
              </a:rPr>
              <a:t>azione di riduzione.</a:t>
            </a:r>
          </a:p>
          <a:p>
            <a:pPr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Rapporti con i legittimari non partecipanti </a:t>
            </a:r>
          </a:p>
          <a:p>
            <a:pPr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All'apertura della successione dell'imprenditore, il coniuge e gli altri legittimari non partecipanti al patto potranno ricevere una somma comprensiva degli interessi legali dei beneficiari.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IMPOSTE SULLE DONAZIONI NEL PATTO </a:t>
            </a:r>
            <a:r>
              <a:rPr lang="it-IT" sz="1600" b="1" dirty="0" err="1" smtClean="0">
                <a:latin typeface="Bookman Old Style" pitchFamily="18" charset="0"/>
              </a:rPr>
              <a:t>DI</a:t>
            </a:r>
            <a:r>
              <a:rPr lang="it-IT" sz="1600" b="1" dirty="0" smtClean="0">
                <a:latin typeface="Bookman Old Style" pitchFamily="18" charset="0"/>
              </a:rPr>
              <a:t> FAMIGLIA</a:t>
            </a:r>
          </a:p>
          <a:p>
            <a:pPr>
              <a:lnSpc>
                <a:spcPct val="150000"/>
              </a:lnSpc>
            </a:pP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Secondo quanto previsto dall'art. 3, comma 4 ter, del D.Lgs. 31 ottobre 1990, n. </a:t>
            </a:r>
            <a:r>
              <a:rPr lang="it-IT" sz="1300" dirty="0" smtClean="0">
                <a:latin typeface="Bookman Old Style" pitchFamily="18" charset="0"/>
              </a:rPr>
              <a:t>346 (Testo unico delle disposizioni concernenti l'imposta sulle successioni e donazioni), i</a:t>
            </a:r>
            <a:r>
              <a:rPr lang="it-IT" sz="1300" dirty="0" smtClean="0">
                <a:latin typeface="Bookman Old Style" pitchFamily="18" charset="0"/>
              </a:rPr>
              <a:t> </a:t>
            </a:r>
            <a:r>
              <a:rPr lang="it-IT" sz="1300" dirty="0" smtClean="0">
                <a:latin typeface="Bookman Old Style" pitchFamily="18" charset="0"/>
              </a:rPr>
              <a:t>trasferimenti, effettuati anche tramite patti di famiglia a favore dei discendenti di titolari di aziende o rami di esse, di quote sociali e di azioni non sono soggette all'imposta;</a:t>
            </a: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Esenzione </a:t>
            </a:r>
            <a:r>
              <a:rPr lang="it-IT" sz="1300" dirty="0" smtClean="0">
                <a:latin typeface="Bookman Old Style" pitchFamily="18" charset="0"/>
              </a:rPr>
              <a:t>anche delle </a:t>
            </a:r>
            <a:r>
              <a:rPr lang="it-IT" sz="1300" dirty="0" smtClean="0">
                <a:latin typeface="Bookman Old Style" pitchFamily="18" charset="0"/>
              </a:rPr>
              <a:t>imposte ipotecarie e catastali;</a:t>
            </a: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Condizioni per l'esenzione:</a:t>
            </a:r>
          </a:p>
          <a:p>
            <a:pPr lvl="1" algn="just"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La partecipazione trasferita garantisca il controllo ex articolo 2359 primo comma del codice civile;</a:t>
            </a:r>
          </a:p>
          <a:p>
            <a:pPr lvl="1" algn="just"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Riferimento sia a partecipazioni che, con quelle eventualmente già possedute, garantiscano il controllo, sia a partecipazioni che integrino partecipazione già di controllo;</a:t>
            </a:r>
          </a:p>
          <a:p>
            <a:pPr lvl="1" algn="just">
              <a:lnSpc>
                <a:spcPct val="150000"/>
              </a:lnSpc>
            </a:pPr>
            <a:r>
              <a:rPr lang="it-IT" sz="1200" dirty="0" smtClean="0">
                <a:latin typeface="Bookman Old Style" pitchFamily="18" charset="0"/>
              </a:rPr>
              <a:t>nel caso di trasferimento frazionato a diversi assegnatari, l'agevolazione spetta a chi acquisisce o integra il controllo, mentre aspetta sempre in caso di trasferimento in comproprietà.</a:t>
            </a:r>
          </a:p>
          <a:p>
            <a:pPr algn="just">
              <a:lnSpc>
                <a:spcPct val="150000"/>
              </a:lnSpc>
            </a:pP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I </a:t>
            </a:r>
            <a:r>
              <a:rPr lang="it-IT" sz="1400" dirty="0" smtClean="0">
                <a:latin typeface="Bookman Old Style" pitchFamily="18" charset="0"/>
              </a:rPr>
              <a:t>trasferimenti “compensativi” sono soggetti all'imposta sulle successioni e donazioni</a:t>
            </a:r>
            <a:r>
              <a:rPr lang="it-IT" sz="1600" dirty="0" smtClean="0">
                <a:latin typeface="Bookman Old Style" pitchFamily="18" charset="0"/>
              </a:rPr>
              <a:t>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/>
          <a:lstStyle/>
          <a:p>
            <a:pPr algn="just">
              <a:buNone/>
            </a:pPr>
            <a:r>
              <a:rPr lang="it-IT" sz="1600" b="1" dirty="0" smtClean="0">
                <a:latin typeface="Bookman Old Style" pitchFamily="18" charset="0"/>
              </a:rPr>
              <a:t>PATTI </a:t>
            </a:r>
            <a:r>
              <a:rPr lang="it-IT" sz="1600" b="1" dirty="0" err="1" smtClean="0">
                <a:latin typeface="Bookman Old Style" pitchFamily="18" charset="0"/>
              </a:rPr>
              <a:t>DI</a:t>
            </a:r>
            <a:r>
              <a:rPr lang="it-IT" sz="1600" b="1" dirty="0" smtClean="0">
                <a:latin typeface="Bookman Old Style" pitchFamily="18" charset="0"/>
              </a:rPr>
              <a:t> FAMIGLIA - </a:t>
            </a:r>
            <a:r>
              <a:rPr lang="it-IT" sz="1600" b="1" dirty="0" smtClean="0">
                <a:latin typeface="Bookman Old Style" pitchFamily="18" charset="0"/>
              </a:rPr>
              <a:t>IMPOSTE DIRETTE </a:t>
            </a:r>
            <a:r>
              <a:rPr lang="it-IT" sz="1600" b="1" dirty="0" smtClean="0">
                <a:latin typeface="Bookman Old Style" pitchFamily="18" charset="0"/>
              </a:rPr>
              <a:t>SUL TRASFERIMENTO</a:t>
            </a:r>
          </a:p>
          <a:p>
            <a:pPr algn="just">
              <a:lnSpc>
                <a:spcPct val="150000"/>
              </a:lnSpc>
            </a:pPr>
            <a:r>
              <a:rPr lang="it-IT" sz="1300" u="sng" dirty="0" smtClean="0">
                <a:latin typeface="Bookman Old Style" pitchFamily="18" charset="0"/>
              </a:rPr>
              <a:t>Trasferimento d'azienda 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-  il trasferimento a titolo gratuito dell'azienda da parte dell'imprenditore persona fisica non costituisce realizzo di plusvalenze;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Regime di continuità dei valori: i beneficiari assumano l'azienda agli stessi valori fiscalmente riconosciuti in capo al disponente.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- Nel caso in cui </a:t>
            </a:r>
            <a:r>
              <a:rPr lang="it-IT" sz="1300" dirty="0" smtClean="0">
                <a:latin typeface="Bookman Old Style" pitchFamily="18" charset="0"/>
              </a:rPr>
              <a:t>l’assegnatario </a:t>
            </a:r>
            <a:r>
              <a:rPr lang="it-IT" sz="1300" dirty="0" smtClean="0">
                <a:latin typeface="Bookman Old Style" pitchFamily="18" charset="0"/>
              </a:rPr>
              <a:t>decida: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a) di condurre l'azienda ricevuta, la stessa è assunta in regime di continuità dei valori fiscalmente riconosciuti. I plusvalori latenti emergeranno solamente al momento dell'eventuale trasferimento dell'azienda; 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b) di non esercitare l'attività di impresa e di cedere l'azienda ricevuta, lo stesso realizzerà una plusvalenza.</a:t>
            </a: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Trasferimento di partecipazioni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Partecipazioni possedute nell'esercizio dell'attività d'impresa</a:t>
            </a:r>
            <a:r>
              <a:rPr lang="it-IT" sz="1300" dirty="0" smtClean="0">
                <a:latin typeface="Bookman Old Style" pitchFamily="18" charset="0"/>
              </a:rPr>
              <a:t>: anche </a:t>
            </a:r>
            <a:r>
              <a:rPr lang="it-IT" sz="1300" dirty="0" err="1" smtClean="0">
                <a:latin typeface="Bookman Old Style" pitchFamily="18" charset="0"/>
              </a:rPr>
              <a:t>leventuale</a:t>
            </a:r>
            <a:r>
              <a:rPr lang="it-IT" sz="1300" dirty="0" smtClean="0">
                <a:latin typeface="Bookman Old Style" pitchFamily="18" charset="0"/>
              </a:rPr>
              <a:t> </a:t>
            </a:r>
            <a:r>
              <a:rPr lang="it-IT" sz="1300" dirty="0" smtClean="0">
                <a:latin typeface="Bookman Old Style" pitchFamily="18" charset="0"/>
              </a:rPr>
              <a:t>trasferimento a titolo gratuito genera in capo al disponente il realizzo di ricavi o plusvalenze.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Partecipazioni non possedute nell'esercizio di attività d'impresa: il trasferimento a titolo gratuito non genera in capo al disponente il realizzo di capital </a:t>
            </a:r>
            <a:r>
              <a:rPr lang="it-IT" sz="1300" dirty="0" err="1" smtClean="0">
                <a:latin typeface="Bookman Old Style" pitchFamily="18" charset="0"/>
              </a:rPr>
              <a:t>gains</a:t>
            </a:r>
            <a:r>
              <a:rPr lang="it-IT" sz="1300" dirty="0" smtClean="0">
                <a:latin typeface="Bookman Old Style" pitchFamily="18" charset="0"/>
              </a:rPr>
              <a:t>.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600" dirty="0" smtClean="0">
                <a:latin typeface="Bookman Old Style" pitchFamily="18" charset="0"/>
              </a:rPr>
              <a:t> </a:t>
            </a:r>
          </a:p>
          <a:p>
            <a:pPr algn="just"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algn="just"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algn="just"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algn="just"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algn="just"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algn="just">
              <a:buNone/>
            </a:pPr>
            <a:r>
              <a:rPr lang="it-IT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3124200" y="6381327"/>
            <a:ext cx="2895600" cy="340147"/>
          </a:xfrm>
        </p:spPr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it-IT" sz="1600" b="1" dirty="0" smtClean="0">
                <a:latin typeface="Bookman Old Style" pitchFamily="18" charset="0"/>
              </a:rPr>
              <a:t>POLIZZE ASSICURATIVE A CONTENUTO FINANZIARIO</a:t>
            </a:r>
            <a:endParaRPr lang="it-IT" sz="1600" b="1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200" dirty="0">
                <a:latin typeface="Bookman Old Style" pitchFamily="18" charset="0"/>
              </a:rPr>
              <a:t>Utili per esigenze di: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Pianificazione </a:t>
            </a:r>
            <a:r>
              <a:rPr lang="it-IT" sz="1200" dirty="0">
                <a:latin typeface="Bookman Old Style" pitchFamily="18" charset="0"/>
              </a:rPr>
              <a:t>e </a:t>
            </a:r>
            <a:r>
              <a:rPr lang="it-IT" sz="1200" dirty="0" smtClean="0">
                <a:latin typeface="Bookman Old Style" pitchFamily="18" charset="0"/>
              </a:rPr>
              <a:t>successione </a:t>
            </a:r>
            <a:r>
              <a:rPr lang="it-IT" sz="1200" dirty="0">
                <a:latin typeface="Bookman Old Style" pitchFamily="18" charset="0"/>
              </a:rPr>
              <a:t>del patrimonio;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ottimizzazione </a:t>
            </a:r>
            <a:r>
              <a:rPr lang="it-IT" sz="1200" dirty="0">
                <a:latin typeface="Bookman Old Style" pitchFamily="18" charset="0"/>
              </a:rPr>
              <a:t>economica fiscale;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Protezione </a:t>
            </a:r>
            <a:r>
              <a:rPr lang="it-IT" sz="1200" dirty="0">
                <a:latin typeface="Bookman Old Style" pitchFamily="18" charset="0"/>
              </a:rPr>
              <a:t>riservatezza confidenzialità;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Ampia </a:t>
            </a:r>
            <a:r>
              <a:rPr lang="it-IT" sz="1200" dirty="0">
                <a:latin typeface="Bookman Old Style" pitchFamily="18" charset="0"/>
              </a:rPr>
              <a:t>scelta flessibilità degli investimenti;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Flessibilità </a:t>
            </a:r>
            <a:r>
              <a:rPr lang="it-IT" sz="1200" dirty="0">
                <a:latin typeface="Bookman Old Style" pitchFamily="18" charset="0"/>
              </a:rPr>
              <a:t>sulla nomina dei beneficiari</a:t>
            </a:r>
            <a:r>
              <a:rPr lang="it-IT" sz="1200" dirty="0" smtClean="0">
                <a:latin typeface="Bookman Old Style" pitchFamily="18" charset="0"/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</a:t>
            </a:r>
            <a:r>
              <a:rPr lang="it-IT" sz="1200" dirty="0" smtClean="0">
                <a:latin typeface="Bookman Old Style" pitchFamily="18" charset="0"/>
              </a:rPr>
              <a:t>       impignorabilità.</a:t>
            </a:r>
            <a:endParaRPr lang="it-IT" sz="12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200" dirty="0">
                <a:latin typeface="Bookman Old Style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it-IT" sz="1200" dirty="0">
                <a:latin typeface="Bookman Old Style" pitchFamily="18" charset="0"/>
              </a:rPr>
              <a:t>Imposte indirette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Regime </a:t>
            </a:r>
            <a:r>
              <a:rPr lang="it-IT" sz="1200" dirty="0">
                <a:latin typeface="Bookman Old Style" pitchFamily="18" charset="0"/>
              </a:rPr>
              <a:t>di esenzione della tassazione sul reddito in </a:t>
            </a:r>
            <a:r>
              <a:rPr lang="it-IT" sz="1200" dirty="0" smtClean="0">
                <a:latin typeface="Bookman Old Style" pitchFamily="18" charset="0"/>
              </a:rPr>
              <a:t>caso di </a:t>
            </a:r>
            <a:r>
              <a:rPr lang="it-IT" sz="1200" dirty="0">
                <a:latin typeface="Bookman Old Style" pitchFamily="18" charset="0"/>
              </a:rPr>
              <a:t>decesso della persona assicurata;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Regime </a:t>
            </a:r>
            <a:r>
              <a:rPr lang="it-IT" sz="1200" dirty="0">
                <a:latin typeface="Bookman Old Style" pitchFamily="18" charset="0"/>
              </a:rPr>
              <a:t>di esenzione dall' imposta di successione a prescindere dal grado di parentela.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>
                <a:latin typeface="Bookman Old Style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it-IT" sz="1200" dirty="0">
                <a:latin typeface="Bookman Old Style" pitchFamily="18" charset="0"/>
              </a:rPr>
              <a:t>Imposte dirette 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 differimento </a:t>
            </a:r>
            <a:r>
              <a:rPr lang="it-IT" sz="1200" dirty="0">
                <a:latin typeface="Bookman Old Style" pitchFamily="18" charset="0"/>
              </a:rPr>
              <a:t>della Tassazione (</a:t>
            </a:r>
            <a:r>
              <a:rPr lang="it-IT" sz="1200" dirty="0" err="1">
                <a:latin typeface="Bookman Old Style" pitchFamily="18" charset="0"/>
              </a:rPr>
              <a:t>tassazione</a:t>
            </a:r>
            <a:r>
              <a:rPr lang="it-IT" sz="1200" dirty="0">
                <a:latin typeface="Bookman Old Style" pitchFamily="18" charset="0"/>
              </a:rPr>
              <a:t> per cassa e non sul maturato);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 Redditi </a:t>
            </a:r>
            <a:r>
              <a:rPr lang="it-IT" sz="1200" dirty="0">
                <a:latin typeface="Bookman Old Style" pitchFamily="18" charset="0"/>
              </a:rPr>
              <a:t>di capitale quantificabile nella differenza tra l'ammontare percepito è quello dei premi pagati;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  Imposta </a:t>
            </a:r>
            <a:r>
              <a:rPr lang="it-IT" sz="1200" dirty="0">
                <a:latin typeface="Bookman Old Style" pitchFamily="18" charset="0"/>
              </a:rPr>
              <a:t>sostitutiva pari al 20%</a:t>
            </a: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6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SOCIETA’ FIDUCIARIA</a:t>
            </a: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it-IT" sz="1200" dirty="0" smtClean="0">
                <a:latin typeface="Bookman Old Style" pitchFamily="18" charset="0"/>
              </a:rPr>
              <a:t>Le società fiduciarie si propongono di assumere l’amministrazione dei beni per conto terzi e la rappresentanza dei portatori di azioni e obbligazioni.</a:t>
            </a:r>
          </a:p>
          <a:p>
            <a:pPr>
              <a:buNone/>
            </a:pPr>
            <a:endParaRPr lang="it-IT" sz="12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Vantaggi principali</a:t>
            </a:r>
            <a:r>
              <a:rPr lang="it-IT" sz="1200" dirty="0" smtClean="0">
                <a:latin typeface="Bookman Old Style" pitchFamily="18" charset="0"/>
              </a:rPr>
              <a:t>: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Obiettivi di riservatezza;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Obiettivi di pianificazione , societaria, fiscale e patrimoniale;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Regime del risparmio amministrato;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Evitare la frammentazione del patrimonio.</a:t>
            </a: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Beni conferibili:        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Partecipazioni in società di capitali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Contratti;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Beni immobili;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Altri beni mobili.</a:t>
            </a:r>
          </a:p>
          <a:p>
            <a:pPr lvl="1">
              <a:buNone/>
            </a:pPr>
            <a:endParaRPr lang="it-IT" sz="1200" dirty="0" smtClean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TRATTAMENTO FISCALE SOCIETA’ FIDUCIARE</a:t>
            </a: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Imposte indirette:</a:t>
            </a:r>
            <a:endParaRPr lang="it-IT" sz="1000" dirty="0">
              <a:latin typeface="Bookman Old Style" pitchFamily="18" charset="0"/>
            </a:endParaRP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Si verifica una semplice scissione tra titolarità formale del diritto (che resta in capo al fiduciante) e legittimazione al relativo esercizio (che fa capo invece al fiduciario);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Non si applica l’imposta sulle successioni e donazioni;</a:t>
            </a:r>
          </a:p>
          <a:p>
            <a:pPr lvl="1">
              <a:buFont typeface="+mj-lt"/>
              <a:buAutoNum type="alphaLcPeriod"/>
            </a:pPr>
            <a:endParaRPr lang="it-IT" sz="1000" dirty="0" smtClean="0">
              <a:latin typeface="Bookman Old Style" pitchFamily="18" charset="0"/>
            </a:endParaRPr>
          </a:p>
          <a:p>
            <a:pPr lvl="1">
              <a:buFont typeface="+mj-lt"/>
              <a:buAutoNum type="alphaLcPeriod"/>
            </a:pPr>
            <a:endParaRPr lang="it-IT" sz="1000" dirty="0" smtClean="0">
              <a:latin typeface="Bookman Old Style" pitchFamily="18" charset="0"/>
            </a:endParaRPr>
          </a:p>
          <a:p>
            <a:pPr lvl="1"/>
            <a:endParaRPr lang="it-IT" sz="10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Imposte dirette: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I redditi originati dalle attività gestite dalla società fiduciaria sono imputati per trasparenza ai fiducianti;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La società fiduciaria funge da sostituto d’imposta;</a:t>
            </a:r>
          </a:p>
          <a:p>
            <a:pPr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Possibilità di avvalersi del regime del risparmio amministrato</a:t>
            </a:r>
            <a:r>
              <a:rPr lang="it-IT" sz="1000" dirty="0" smtClean="0">
                <a:latin typeface="Bookman Old Style" pitchFamily="18" charset="0"/>
              </a:rPr>
              <a:t>:</a:t>
            </a:r>
          </a:p>
          <a:p>
            <a:pPr marL="1200150" lvl="2" indent="-285750">
              <a:buFont typeface="+mj-lt"/>
              <a:buAutoNum type="romanLcPeriod"/>
            </a:pPr>
            <a:r>
              <a:rPr lang="it-IT" sz="1050" dirty="0" smtClean="0">
                <a:latin typeface="Bookman Old Style" pitchFamily="18" charset="0"/>
              </a:rPr>
              <a:t>Imposta sostitutiva del 20%;</a:t>
            </a:r>
          </a:p>
          <a:p>
            <a:pPr marL="1200150" lvl="2" indent="-285750">
              <a:buFont typeface="+mj-lt"/>
              <a:buAutoNum type="romanLcPeriod"/>
            </a:pPr>
            <a:r>
              <a:rPr lang="it-IT" sz="1050" dirty="0" smtClean="0">
                <a:latin typeface="Bookman Old Style" pitchFamily="18" charset="0"/>
              </a:rPr>
              <a:t>Possibile compensazione tra minusvalenze conseguite e plusvalenze realizzate;</a:t>
            </a:r>
          </a:p>
          <a:p>
            <a:pPr marL="800100" lvl="1">
              <a:buFont typeface="+mj-lt"/>
              <a:buAutoNum type="alphaLcPeriod"/>
            </a:pPr>
            <a:r>
              <a:rPr lang="it-IT" sz="1200" dirty="0" smtClean="0">
                <a:latin typeface="Bookman Old Style" pitchFamily="18" charset="0"/>
              </a:rPr>
              <a:t>Esonero per il fiduciante dagli obblighi di monitoraggio fiscale.</a:t>
            </a:r>
          </a:p>
          <a:p>
            <a:pPr marL="1200150" lvl="2">
              <a:buNone/>
            </a:pPr>
            <a:r>
              <a:rPr lang="it-IT" sz="1200" dirty="0" smtClean="0">
                <a:latin typeface="Bookman Old Style" pitchFamily="18" charset="0"/>
              </a:rPr>
              <a:t> </a:t>
            </a: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HOLDING </a:t>
            </a:r>
            <a:endParaRPr lang="it-IT" sz="1600" b="1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TIPOLOGIA</a:t>
            </a:r>
            <a:endParaRPr lang="it-IT" sz="1400" dirty="0" smtClean="0">
              <a:latin typeface="Bookman Old Style" pitchFamily="18" charset="0"/>
            </a:endParaRPr>
          </a:p>
          <a:p>
            <a:pPr lvl="1"/>
            <a:r>
              <a:rPr lang="it-IT" sz="1000" dirty="0" smtClean="0">
                <a:latin typeface="Bookman Old Style" pitchFamily="18" charset="0"/>
              </a:rPr>
              <a:t>Holding miste: oltre all’assunzione di partecipazioni svolgono anche </a:t>
            </a:r>
            <a:r>
              <a:rPr lang="it-IT" sz="1000" dirty="0" smtClean="0">
                <a:latin typeface="Bookman Old Style" pitchFamily="18" charset="0"/>
              </a:rPr>
              <a:t>attività di produzione o scambio di beni o servizi;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Holding pure: esercitano in via prevalente l’assunzione e la gestione di </a:t>
            </a:r>
            <a:r>
              <a:rPr lang="it-IT" sz="1000" dirty="0" smtClean="0">
                <a:latin typeface="Bookman Old Style" pitchFamily="18" charset="0"/>
              </a:rPr>
              <a:t>partecipazioni</a:t>
            </a:r>
            <a:r>
              <a:rPr lang="it-IT" sz="1000" dirty="0" smtClean="0">
                <a:latin typeface="Bookman Old Style" pitchFamily="18" charset="0"/>
              </a:rPr>
              <a:t>;</a:t>
            </a:r>
            <a:endParaRPr lang="it-IT" sz="1000" dirty="0" smtClean="0">
              <a:latin typeface="Bookman Old Style" pitchFamily="18" charset="0"/>
            </a:endParaRPr>
          </a:p>
          <a:p>
            <a:pPr lvl="1"/>
            <a:r>
              <a:rPr lang="it-IT" sz="1000" dirty="0" smtClean="0">
                <a:latin typeface="Bookman Old Style" pitchFamily="18" charset="0"/>
              </a:rPr>
              <a:t>Holding </a:t>
            </a:r>
            <a:r>
              <a:rPr lang="it-IT" sz="1000" dirty="0" err="1" smtClean="0">
                <a:latin typeface="Bookman Old Style" pitchFamily="18" charset="0"/>
              </a:rPr>
              <a:t>gestorie</a:t>
            </a:r>
            <a:r>
              <a:rPr lang="it-IT" sz="1000" dirty="0" smtClean="0">
                <a:latin typeface="Bookman Old Style" pitchFamily="18" charset="0"/>
              </a:rPr>
              <a:t>: gestisce società che fanno business con interdipendenze strategiche;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Holding </a:t>
            </a:r>
            <a:r>
              <a:rPr lang="it-IT" sz="1000" dirty="0" smtClean="0">
                <a:latin typeface="Bookman Old Style" pitchFamily="18" charset="0"/>
              </a:rPr>
              <a:t>capogruppo: possiede azioni o </a:t>
            </a:r>
            <a:r>
              <a:rPr lang="it-IT" sz="1000" dirty="0" smtClean="0">
                <a:latin typeface="Bookman Old Style" pitchFamily="18" charset="0"/>
              </a:rPr>
              <a:t>quote di altre società in quantità sufficiente per esercitare un'influenza dominante sulla loro amministrazione. La holding capogruppo può essere una holding operativa o una holding finanziaria a seconda che svolga o non svolga attività di produzione o scambio di beni o </a:t>
            </a:r>
            <a:r>
              <a:rPr lang="it-IT" sz="1000" dirty="0" smtClean="0">
                <a:latin typeface="Bookman Old Style" pitchFamily="18" charset="0"/>
              </a:rPr>
              <a:t>servizi;</a:t>
            </a:r>
            <a:endParaRPr lang="it-IT" sz="1000" dirty="0" smtClean="0">
              <a:latin typeface="Bookman Old Style" pitchFamily="18" charset="0"/>
            </a:endParaRPr>
          </a:p>
          <a:p>
            <a:pPr lvl="1"/>
            <a:r>
              <a:rPr lang="it-IT" sz="1000" dirty="0" smtClean="0">
                <a:latin typeface="Bookman Old Style" pitchFamily="18" charset="0"/>
              </a:rPr>
              <a:t>Holding di famiglia;</a:t>
            </a:r>
            <a:endParaRPr lang="it-IT" sz="1000" dirty="0" smtClean="0">
              <a:latin typeface="Bookman Old Style" pitchFamily="18" charset="0"/>
            </a:endParaRP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FORMA SOCIALE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Società di capitali;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Società di persone;</a:t>
            </a:r>
            <a:endParaRPr lang="it-IT" sz="1000" dirty="0">
              <a:latin typeface="Bookman Old Style" pitchFamily="18" charset="0"/>
            </a:endParaRPr>
          </a:p>
          <a:p>
            <a:endParaRPr lang="it-IT" sz="1400" dirty="0" smtClean="0">
              <a:latin typeface="Bookman Old Style" pitchFamily="18" charset="0"/>
            </a:endParaRP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MODALITA’ </a:t>
            </a:r>
            <a:r>
              <a:rPr lang="it-IT" sz="1400" dirty="0" err="1" smtClean="0">
                <a:latin typeface="Bookman Old Style" pitchFamily="18" charset="0"/>
              </a:rPr>
              <a:t>DI</a:t>
            </a:r>
            <a:r>
              <a:rPr lang="it-IT" sz="1400" dirty="0" smtClean="0">
                <a:latin typeface="Bookman Old Style" pitchFamily="18" charset="0"/>
              </a:rPr>
              <a:t> COSTITUZIONE (OPERAZIONI NEUTRALI O REALIZZATIVE)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Apporto di capitale;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Scambio di partecipazioni;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Cessione di partecipazioni;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Fusione;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Scissione.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i="1" u="sng" dirty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it-IT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it-IT" sz="1600" dirty="0">
                <a:solidFill>
                  <a:schemeClr val="tx1"/>
                </a:solidFill>
                <a:latin typeface="Bookman Old Style" pitchFamily="18" charset="0"/>
              </a:rPr>
              <a:t> </a:t>
            </a:r>
          </a:p>
          <a:p>
            <a:pPr>
              <a:buNone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Strumenti legali esistenti per una corretta pianificazione</a:t>
            </a:r>
          </a:p>
          <a:p>
            <a:pPr>
              <a:buNone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 </a:t>
            </a:r>
          </a:p>
          <a:p>
            <a:pPr>
              <a:buNone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 </a:t>
            </a:r>
          </a:p>
          <a:p>
            <a:pPr>
              <a:buNone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 </a:t>
            </a:r>
          </a:p>
          <a:p>
            <a:pPr lvl="0">
              <a:buFont typeface="+mj-lt"/>
              <a:buAutoNum type="arabicPeriod"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individuazione dei criteri più confacenti per una corretta pianificazione</a:t>
            </a:r>
          </a:p>
          <a:p>
            <a:pPr lvl="0">
              <a:buFont typeface="+mj-lt"/>
              <a:buAutoNum type="arabicPeriod"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Donazioni</a:t>
            </a:r>
          </a:p>
          <a:p>
            <a:pPr lvl="0">
              <a:buFont typeface="+mj-lt"/>
              <a:buAutoNum type="arabicPeriod"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Fondo patrimoniale</a:t>
            </a:r>
          </a:p>
          <a:p>
            <a:pPr lvl="0">
              <a:buFont typeface="+mj-lt"/>
              <a:buAutoNum type="arabicPeriod"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Patti di famiglia </a:t>
            </a:r>
          </a:p>
          <a:p>
            <a:pPr lvl="0">
              <a:buFont typeface="+mj-lt"/>
              <a:buAutoNum type="arabicPeriod"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Fiduciarie</a:t>
            </a:r>
          </a:p>
          <a:p>
            <a:pPr lvl="0">
              <a:buFont typeface="+mj-lt"/>
              <a:buAutoNum type="arabicPeriod"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Trust</a:t>
            </a:r>
          </a:p>
          <a:p>
            <a:pPr lvl="0">
              <a:buFont typeface="+mj-lt"/>
              <a:buAutoNum type="arabicPeriod"/>
            </a:pP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Fondazioni ed Enti no-profit</a:t>
            </a:r>
          </a:p>
          <a:p>
            <a:endParaRPr lang="it-IT" sz="16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  <p:transition advTm="192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HOLDING </a:t>
            </a:r>
            <a:r>
              <a:rPr lang="it-IT" sz="1600" b="1" dirty="0" err="1" smtClean="0">
                <a:latin typeface="Bookman Old Style" pitchFamily="18" charset="0"/>
              </a:rPr>
              <a:t>DI</a:t>
            </a:r>
            <a:r>
              <a:rPr lang="it-IT" sz="1600" b="1" dirty="0" smtClean="0">
                <a:latin typeface="Bookman Old Style" pitchFamily="18" charset="0"/>
              </a:rPr>
              <a:t> FAMIGLIA – </a:t>
            </a:r>
            <a:r>
              <a:rPr lang="it-IT" sz="1600" dirty="0" smtClean="0">
                <a:latin typeface="Bookman Old Style" pitchFamily="18" charset="0"/>
              </a:rPr>
              <a:t>(</a:t>
            </a:r>
            <a:r>
              <a:rPr lang="it-IT" sz="1400" dirty="0" smtClean="0">
                <a:latin typeface="Bookman Old Style" pitchFamily="18" charset="0"/>
              </a:rPr>
              <a:t>VANTAGGI e SVANTAGGI)</a:t>
            </a: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Vantaggi: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Migliore allocazione delle risorse economiche;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Migliore gestione delle operazioni </a:t>
            </a:r>
            <a:r>
              <a:rPr lang="it-IT" sz="1000" dirty="0" err="1" smtClean="0">
                <a:latin typeface="Bookman Old Style" pitchFamily="18" charset="0"/>
              </a:rPr>
              <a:t>intra-gruppo</a:t>
            </a:r>
            <a:r>
              <a:rPr lang="it-IT" sz="1000" dirty="0" smtClean="0">
                <a:latin typeface="Bookman Old Style" pitchFamily="18" charset="0"/>
              </a:rPr>
              <a:t>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Ampia possibilità di scelta della struttura (verticale, a raggiera, suddivisione per stirpe etc.);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Maggiore controllo delle attività dei vari componenti della famiglia;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Facilità di accesso ai mercati dei capitali;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Ottimizzazione dei flussi finanziari;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Evitata la frammentazione del gruppo;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Facilità nel passaggio generazionale;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Ricorso alla leva fiscale (</a:t>
            </a:r>
            <a:r>
              <a:rPr lang="it-IT" sz="1000" dirty="0" err="1" smtClean="0">
                <a:latin typeface="Bookman Old Style" pitchFamily="18" charset="0"/>
              </a:rPr>
              <a:t>partecipation</a:t>
            </a:r>
            <a:r>
              <a:rPr lang="it-IT" sz="1000" dirty="0" smtClean="0">
                <a:latin typeface="Bookman Old Style" pitchFamily="18" charset="0"/>
              </a:rPr>
              <a:t> </a:t>
            </a:r>
            <a:r>
              <a:rPr lang="it-IT" sz="1000" dirty="0" err="1" smtClean="0">
                <a:latin typeface="Bookman Old Style" pitchFamily="18" charset="0"/>
              </a:rPr>
              <a:t>exemption</a:t>
            </a:r>
            <a:r>
              <a:rPr lang="it-IT" sz="1000" dirty="0" smtClean="0">
                <a:latin typeface="Bookman Old Style" pitchFamily="18" charset="0"/>
              </a:rPr>
              <a:t>, consolidato fiscale, trasparenza fiscale);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Scelta sulla localizzazione della Holding.</a:t>
            </a:r>
          </a:p>
          <a:p>
            <a:pPr lvl="1"/>
            <a:endParaRPr lang="it-IT" sz="10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Svantaggi: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Costi aggiuntivi;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Maggiori controlli in funzione delle disposizioni anti-elusive;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Disciplina delle società di comodo;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Maggiori controlli in funzione della disciplina sull’ estero-vestizione.</a:t>
            </a:r>
          </a:p>
          <a:p>
            <a:pPr lvl="1"/>
            <a:endParaRPr lang="it-IT" sz="1000" dirty="0" smtClean="0">
              <a:latin typeface="Bookman Old Style" pitchFamily="18" charset="0"/>
            </a:endParaRPr>
          </a:p>
          <a:p>
            <a:pPr lvl="1"/>
            <a:endParaRPr lang="it-IT" sz="10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600" b="1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HOLDING </a:t>
            </a:r>
            <a:r>
              <a:rPr lang="it-IT" sz="1600" b="1" dirty="0" err="1" smtClean="0">
                <a:latin typeface="Bookman Old Style" pitchFamily="18" charset="0"/>
              </a:rPr>
              <a:t>DI</a:t>
            </a:r>
            <a:r>
              <a:rPr lang="it-IT" sz="1600" b="1" dirty="0" smtClean="0">
                <a:latin typeface="Bookman Old Style" pitchFamily="18" charset="0"/>
              </a:rPr>
              <a:t> FAMIGLIA – IMPOSTE DIRETTE</a:t>
            </a: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r>
              <a:rPr lang="it-IT" sz="1400" dirty="0" err="1" smtClean="0">
                <a:latin typeface="Bookman Old Style" pitchFamily="18" charset="0"/>
              </a:rPr>
              <a:t>Partecipation</a:t>
            </a:r>
            <a:r>
              <a:rPr lang="it-IT" sz="1400" dirty="0" smtClean="0">
                <a:latin typeface="Bookman Old Style" pitchFamily="18" charset="0"/>
              </a:rPr>
              <a:t> </a:t>
            </a:r>
            <a:r>
              <a:rPr lang="it-IT" sz="1400" dirty="0" err="1" smtClean="0">
                <a:latin typeface="Bookman Old Style" pitchFamily="18" charset="0"/>
              </a:rPr>
              <a:t>exeption</a:t>
            </a:r>
            <a:r>
              <a:rPr lang="it-IT" sz="1400" dirty="0" smtClean="0">
                <a:latin typeface="Bookman Old Style" pitchFamily="18" charset="0"/>
              </a:rPr>
              <a:t>: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Soggetti IRES tassano a determinate condizioni le plusvalenze con aliquota del 1,375%.</a:t>
            </a: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Consolidato fiscale: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Unica obbligazione tributaria in presenza di più soggetti passivi IRES.</a:t>
            </a: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Direttiva “madre-figlia” sui dividenti intracomunitari: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Flussi di dividendi tra partecipata e partecipante residenti all’interno dell’UE;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Esenzione sulla ritenuta sui dividendi;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Eliminazione della doppia imposizione.</a:t>
            </a: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Direttiva “interessi e royalties”</a:t>
            </a:r>
          </a:p>
          <a:p>
            <a:pPr lvl="1"/>
            <a:r>
              <a:rPr lang="it-IT" sz="1000" b="1" dirty="0" smtClean="0">
                <a:latin typeface="Bookman Old Style" pitchFamily="18" charset="0"/>
              </a:rPr>
              <a:t>Eliminazione della ritenuta</a:t>
            </a:r>
            <a:r>
              <a:rPr lang="it-IT" sz="1000" dirty="0" smtClean="0">
                <a:latin typeface="Bookman Old Style" pitchFamily="18" charset="0"/>
              </a:rPr>
              <a:t> alla fonte per gli interessi ed i canoni corrisposti tra società consociate residenti in paesi UE diversi;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Eliminazione della doppia imposizione.</a:t>
            </a:r>
          </a:p>
          <a:p>
            <a:pPr lvl="1"/>
            <a:endParaRPr lang="it-IT" sz="1000" dirty="0" smtClean="0">
              <a:latin typeface="Bookman Old Style" pitchFamily="18" charset="0"/>
            </a:endParaRPr>
          </a:p>
          <a:p>
            <a:pPr lvl="1"/>
            <a:endParaRPr lang="it-IT" sz="10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TRUST – STRUTTURA</a:t>
            </a: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Istituto a  geometria </a:t>
            </a:r>
            <a:r>
              <a:rPr lang="it-IT" sz="1400" dirty="0" smtClean="0">
                <a:latin typeface="Bookman Old Style" pitchFamily="18" charset="0"/>
              </a:rPr>
              <a:t>variabile da poco tempo </a:t>
            </a:r>
            <a:r>
              <a:rPr lang="it-IT" sz="1400" dirty="0" err="1" smtClean="0">
                <a:latin typeface="Bookman Old Style" pitchFamily="18" charset="0"/>
              </a:rPr>
              <a:t>recipito</a:t>
            </a:r>
            <a:r>
              <a:rPr lang="it-IT" sz="1400" dirty="0" smtClean="0">
                <a:latin typeface="Bookman Old Style" pitchFamily="18" charset="0"/>
              </a:rPr>
              <a:t> dalla legislazione italiana e di provenienza dal diritto anglosassone.</a:t>
            </a:r>
            <a:endParaRPr lang="it-IT" sz="1400" dirty="0" smtClean="0">
              <a:latin typeface="Bookman Old Style" pitchFamily="18" charset="0"/>
            </a:endParaRP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Il </a:t>
            </a:r>
            <a:r>
              <a:rPr lang="it-IT" sz="1400" dirty="0" err="1" smtClean="0">
                <a:latin typeface="Bookman Old Style" pitchFamily="18" charset="0"/>
              </a:rPr>
              <a:t>settlor</a:t>
            </a:r>
            <a:r>
              <a:rPr lang="it-IT" sz="1400" dirty="0" smtClean="0">
                <a:latin typeface="Bookman Old Style" pitchFamily="18" charset="0"/>
              </a:rPr>
              <a:t> (disponente)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200" dirty="0" smtClean="0">
                <a:latin typeface="Bookman Old Style" pitchFamily="18" charset="0"/>
              </a:rPr>
              <a:t>      - Persona fisica o persona giuridica trasferisce tutti o parte dei suoi beni, segregandoli e affidandoli ad un soggetto terzo detto TRUSTEE, che agisce come gestore di questi beni in base alle previsioni contenute nell’atto costitutivo del TRUST.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Tipologie di Trust: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Trust </a:t>
            </a:r>
            <a:r>
              <a:rPr lang="it-IT" sz="1000" dirty="0" smtClean="0">
                <a:latin typeface="Bookman Old Style" pitchFamily="18" charset="0"/>
              </a:rPr>
              <a:t>liberale finalizzato ad esigenze personali o familiari del </a:t>
            </a:r>
            <a:r>
              <a:rPr lang="it-IT" sz="1000" dirty="0" smtClean="0">
                <a:latin typeface="Bookman Old Style" pitchFamily="18" charset="0"/>
              </a:rPr>
              <a:t>disponente;</a:t>
            </a:r>
            <a:endParaRPr lang="it-IT" sz="1000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Trust </a:t>
            </a:r>
            <a:r>
              <a:rPr lang="it-IT" sz="1000" dirty="0" smtClean="0">
                <a:latin typeface="Bookman Old Style" pitchFamily="18" charset="0"/>
              </a:rPr>
              <a:t>commerciale </a:t>
            </a:r>
            <a:r>
              <a:rPr lang="it-IT" sz="1000" dirty="0" smtClean="0">
                <a:latin typeface="Bookman Old Style" pitchFamily="18" charset="0"/>
              </a:rPr>
              <a:t>utilizzabile per risolvere problematiche </a:t>
            </a:r>
            <a:r>
              <a:rPr lang="it-IT" sz="1000" dirty="0" smtClean="0">
                <a:latin typeface="Bookman Old Style" pitchFamily="18" charset="0"/>
              </a:rPr>
              <a:t>imprenditoriali; 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Trust successorio;</a:t>
            </a:r>
            <a:endParaRPr lang="it-IT" sz="1000" dirty="0" smtClean="0">
              <a:latin typeface="Bookman Old Style" pitchFamily="18" charset="0"/>
            </a:endParaRPr>
          </a:p>
          <a:p>
            <a:pPr lvl="1" algn="just"/>
            <a:r>
              <a:rPr lang="it-IT" sz="1000" dirty="0" err="1" smtClean="0">
                <a:latin typeface="Bookman Old Style" pitchFamily="18" charset="0"/>
              </a:rPr>
              <a:t>Blind</a:t>
            </a:r>
            <a:r>
              <a:rPr lang="it-IT" sz="1000" dirty="0" smtClean="0">
                <a:latin typeface="Bookman Old Style" pitchFamily="18" charset="0"/>
              </a:rPr>
              <a:t> </a:t>
            </a:r>
            <a:r>
              <a:rPr lang="it-IT" sz="1000" dirty="0" smtClean="0">
                <a:latin typeface="Bookman Old Style" pitchFamily="18" charset="0"/>
              </a:rPr>
              <a:t>trust: </a:t>
            </a:r>
            <a:r>
              <a:rPr lang="it-IT" sz="1000" dirty="0" smtClean="0">
                <a:latin typeface="Bookman Old Style" pitchFamily="18" charset="0"/>
              </a:rPr>
              <a:t>Tecnicamente si tratta di un affidamento fiduciario (</a:t>
            </a:r>
            <a:r>
              <a:rPr lang="it-IT" sz="1000" dirty="0" smtClean="0">
                <a:latin typeface="Bookman Old Style" pitchFamily="18" charset="0"/>
              </a:rPr>
              <a:t>trust) </a:t>
            </a:r>
            <a:r>
              <a:rPr lang="it-IT" sz="1000" dirty="0" smtClean="0">
                <a:latin typeface="Bookman Old Style" pitchFamily="18" charset="0"/>
              </a:rPr>
              <a:t>nel quale il titolare (</a:t>
            </a:r>
            <a:r>
              <a:rPr lang="it-IT" sz="1000" dirty="0" err="1" smtClean="0">
                <a:latin typeface="Bookman Old Style" pitchFamily="18" charset="0"/>
              </a:rPr>
              <a:t>settlor</a:t>
            </a:r>
            <a:r>
              <a:rPr lang="it-IT" sz="1000" dirty="0" smtClean="0">
                <a:latin typeface="Bookman Old Style" pitchFamily="18" charset="0"/>
              </a:rPr>
              <a:t>) conferisce il proprio patrimonio a un consiglio direttivo (</a:t>
            </a:r>
            <a:r>
              <a:rPr lang="it-IT" sz="1000" dirty="0" err="1" smtClean="0">
                <a:latin typeface="Bookman Old Style" pitchFamily="18" charset="0"/>
              </a:rPr>
              <a:t>trustee</a:t>
            </a:r>
            <a:r>
              <a:rPr lang="it-IT" sz="1000" dirty="0" smtClean="0">
                <a:latin typeface="Bookman Old Style" pitchFamily="18" charset="0"/>
              </a:rPr>
              <a:t>) che lo amministra per suo conto, scegliendo nella più completa libertà le forme di investimento più opportune, senza obbligo di rendiconto (anzi, con espresso divieto), e ciò fino alla scadenza di un termine o al verificarsi di una </a:t>
            </a:r>
            <a:r>
              <a:rPr lang="it-IT" sz="1000" dirty="0" smtClean="0">
                <a:latin typeface="Bookman Old Style" pitchFamily="18" charset="0"/>
              </a:rPr>
              <a:t>condizione (ad </a:t>
            </a:r>
            <a:r>
              <a:rPr lang="it-IT" sz="1000" dirty="0" smtClean="0">
                <a:latin typeface="Bookman Old Style" pitchFamily="18" charset="0"/>
              </a:rPr>
              <a:t>esempio, la cessazione da una carica</a:t>
            </a:r>
            <a:r>
              <a:rPr lang="it-IT" sz="1000" dirty="0" smtClean="0">
                <a:latin typeface="Bookman Old Style" pitchFamily="18" charset="0"/>
              </a:rPr>
              <a:t>). Tipicamente</a:t>
            </a:r>
            <a:r>
              <a:rPr lang="it-IT" sz="1000" dirty="0" smtClean="0">
                <a:latin typeface="Bookman Old Style" pitchFamily="18" charset="0"/>
              </a:rPr>
              <a:t>, il </a:t>
            </a:r>
            <a:r>
              <a:rPr lang="it-IT" sz="1000" dirty="0" err="1" smtClean="0">
                <a:latin typeface="Bookman Old Style" pitchFamily="18" charset="0"/>
              </a:rPr>
              <a:t>blind</a:t>
            </a:r>
            <a:r>
              <a:rPr lang="it-IT" sz="1000" dirty="0" smtClean="0">
                <a:latin typeface="Bookman Old Style" pitchFamily="18" charset="0"/>
              </a:rPr>
              <a:t> trust viene costituito da soggetti che accedono a cariche pubbliche di altissima rilevanza, al fine di assicurare che le decisioni da essi prese nell'interesse pubblico non possano essere influenzate dal proprio interesse personale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Trust </a:t>
            </a:r>
            <a:r>
              <a:rPr lang="it-IT" sz="1000" dirty="0" err="1" smtClean="0">
                <a:latin typeface="Bookman Old Style" pitchFamily="18" charset="0"/>
              </a:rPr>
              <a:t>liquidatorio</a:t>
            </a:r>
            <a:r>
              <a:rPr lang="it-IT" sz="1000" dirty="0" smtClean="0">
                <a:latin typeface="Bookman Old Style" pitchFamily="18" charset="0"/>
              </a:rPr>
              <a:t> </a:t>
            </a:r>
            <a:r>
              <a:rPr lang="it-IT" sz="1000" dirty="0" smtClean="0">
                <a:latin typeface="Bookman Old Style" pitchFamily="18" charset="0"/>
              </a:rPr>
              <a:t>posto in essere per liquidare la società e soddisfare i creditori facenti parte del </a:t>
            </a:r>
            <a:r>
              <a:rPr lang="it-IT" sz="1000" dirty="0" smtClean="0">
                <a:latin typeface="Bookman Old Style" pitchFamily="18" charset="0"/>
              </a:rPr>
              <a:t>trust;</a:t>
            </a:r>
            <a:endParaRPr lang="it-IT" sz="10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Trust di </a:t>
            </a:r>
            <a:r>
              <a:rPr lang="it-IT" sz="1000" dirty="0" smtClean="0">
                <a:latin typeface="Bookman Old Style" pitchFamily="18" charset="0"/>
              </a:rPr>
              <a:t>scopo/Charity Trust </a:t>
            </a:r>
            <a:r>
              <a:rPr lang="it-IT" sz="1000" dirty="0" smtClean="0">
                <a:latin typeface="Bookman Old Style" pitchFamily="18" charset="0"/>
              </a:rPr>
              <a:t>(</a:t>
            </a:r>
            <a:r>
              <a:rPr lang="it-IT" sz="900" dirty="0" smtClean="0">
                <a:latin typeface="Bookman Old Style" pitchFamily="18" charset="0"/>
              </a:rPr>
              <a:t>ha come obiettivo quello di favorire un’intera società oppure una parte importante di essa e rappresenta lo strumento per realizzare finalità benefiche e sociali).</a:t>
            </a: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4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TRUST – APPORTI</a:t>
            </a: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COSTITUZIONE DEL TRUST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Imposta di registro pari ad € 168.00</a:t>
            </a:r>
          </a:p>
          <a:p>
            <a:pPr lvl="1">
              <a:buNone/>
            </a:pPr>
            <a:endParaRPr lang="it-IT" sz="10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APPORTI </a:t>
            </a:r>
            <a:r>
              <a:rPr lang="it-IT" sz="1400" dirty="0" err="1" smtClean="0">
                <a:latin typeface="Bookman Old Style" pitchFamily="18" charset="0"/>
              </a:rPr>
              <a:t>DI</a:t>
            </a:r>
            <a:r>
              <a:rPr lang="it-IT" sz="1400" dirty="0" smtClean="0">
                <a:latin typeface="Bookman Old Style" pitchFamily="18" charset="0"/>
              </a:rPr>
              <a:t> BENI IN TRUST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Imposta di successione: aliquote e franchigie variabili sul valore dei beni apportati (per gli immobili è possibile utilizzare la rendita catastale rivalutata) in base al grado di parentela esistente tra il </a:t>
            </a:r>
            <a:r>
              <a:rPr lang="it-IT" sz="1000" dirty="0" err="1" smtClean="0">
                <a:latin typeface="Bookman Old Style" pitchFamily="18" charset="0"/>
              </a:rPr>
              <a:t>Settolr</a:t>
            </a:r>
            <a:r>
              <a:rPr lang="it-IT" sz="1000" dirty="0" smtClean="0">
                <a:latin typeface="Bookman Old Style" pitchFamily="18" charset="0"/>
              </a:rPr>
              <a:t> ed i beneficiari;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Esenzioni;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Imposte ipotecaria e catastale: a) al momento del trasferimento di immobili; b) al momento dello scioglimento del vincolo; c) su tutti i trasferimenti effettuati.</a:t>
            </a:r>
          </a:p>
          <a:p>
            <a:pPr lvl="1"/>
            <a:endParaRPr lang="it-IT" sz="10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IMPOSTE DIRETTE: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Disponente non imprenditore: non si considera realizzo di reddito;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Disponente imprenditore: realizzo di ricavi sotto forma di plusvalenze valutate in base al principio del valore normale.</a:t>
            </a:r>
          </a:p>
          <a:p>
            <a:pPr lvl="1">
              <a:buNone/>
            </a:pPr>
            <a:endParaRPr lang="it-IT" sz="10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CASISTICA PARTICOLARE: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Se i beneficiari non sono individuati (trust opaco): imposta di successione con aliquota dell’8%;</a:t>
            </a:r>
          </a:p>
          <a:p>
            <a:pPr lvl="1"/>
            <a:r>
              <a:rPr lang="it-IT" sz="1000" dirty="0" smtClean="0">
                <a:latin typeface="Bookman Old Style" pitchFamily="18" charset="0"/>
              </a:rPr>
              <a:t>In caso di apporto di beni in trust di scopo: imposta di successione nella misura di € 168,00.</a:t>
            </a:r>
          </a:p>
          <a:p>
            <a:pPr lvl="1"/>
            <a:endParaRPr lang="it-IT" sz="10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endParaRPr lang="it-IT" sz="14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TRUST – IMPOSTE DIRETTE</a:t>
            </a: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TRUST TRASPARENTI: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Beneficiari individuati;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I redditi derivanti dai beni appartenenti al Trust vengono imputati per trasparenza ai beneficiari;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Presunzione di residenza in Italia del Trust;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Redditi di capitale;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Aliquote progressive IRPEF;</a:t>
            </a:r>
          </a:p>
          <a:p>
            <a:pPr lvl="1">
              <a:lnSpc>
                <a:spcPct val="150000"/>
              </a:lnSpc>
            </a:pPr>
            <a:r>
              <a:rPr lang="it-IT" sz="1000" b="1" u="sng" dirty="0" smtClean="0">
                <a:latin typeface="Bookman Old Style" pitchFamily="18" charset="0"/>
              </a:rPr>
              <a:t>Il trasferimento dei beni (capitale) ai beneficiari non sconta tassazione.</a:t>
            </a:r>
          </a:p>
          <a:p>
            <a:endParaRPr lang="it-IT" sz="14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TRUST OPACHI: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Beneficiari non individuati;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I redditi vengono direttamente attribuiti al Trust;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Presunzione di residenza in Italia del Trust;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Soggettività ai fini IRES con aliquota del 27,5%;</a:t>
            </a:r>
          </a:p>
          <a:p>
            <a:pPr lvl="1">
              <a:lnSpc>
                <a:spcPct val="150000"/>
              </a:lnSpc>
            </a:pPr>
            <a:r>
              <a:rPr lang="it-IT" sz="1000" dirty="0" smtClean="0">
                <a:latin typeface="Bookman Old Style" pitchFamily="18" charset="0"/>
              </a:rPr>
              <a:t>Presentazione delle dichiarazioni dei redditi in capo al Trust;</a:t>
            </a:r>
          </a:p>
          <a:p>
            <a:pPr lvl="1">
              <a:lnSpc>
                <a:spcPct val="150000"/>
              </a:lnSpc>
            </a:pPr>
            <a:r>
              <a:rPr lang="it-IT" sz="1000" b="1" u="sng" dirty="0" smtClean="0">
                <a:latin typeface="Bookman Old Style" pitchFamily="18" charset="0"/>
              </a:rPr>
              <a:t>Il trasferimento dei beni (capitale) ai beneficiari non sconta tassazione.</a:t>
            </a:r>
          </a:p>
          <a:p>
            <a:pPr lvl="1">
              <a:lnSpc>
                <a:spcPct val="150000"/>
              </a:lnSpc>
              <a:buNone/>
            </a:pPr>
            <a:endParaRPr lang="it-IT" sz="1000" dirty="0" smtClean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DIFFERENZE TRA FONDO PATRIMONIALE E TRUST</a:t>
            </a: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FONDO PATRIMONIALE: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Destinatari: famiglia legittima;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Contenuto: beni immobili, mobili registrati e titoli di credito;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Vincolo di destinazione alle necessità della famiglia;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Cessazione: i beni tornano al disponente;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Utilizzo: completa libertà della coppia all’uso e alla disposizione dei beni.</a:t>
            </a:r>
          </a:p>
          <a:p>
            <a:pPr lvl="1"/>
            <a:endParaRPr lang="it-IT" sz="1200" dirty="0" smtClean="0">
              <a:latin typeface="Bookman Old Style" pitchFamily="18" charset="0"/>
            </a:endParaRPr>
          </a:p>
          <a:p>
            <a:r>
              <a:rPr lang="it-IT" sz="1400" dirty="0" smtClean="0">
                <a:latin typeface="Bookman Old Style" pitchFamily="18" charset="0"/>
              </a:rPr>
              <a:t>TRUST</a:t>
            </a:r>
            <a:r>
              <a:rPr lang="it-IT" sz="1600" dirty="0" smtClean="0">
                <a:latin typeface="Bookman Old Style" pitchFamily="18" charset="0"/>
              </a:rPr>
              <a:t>: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Destinatari: nessun limite;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Contenuto: conferimento di qualsiasi tipologia di beni;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Segregazione (intangibilità) dei beni costituiti in trust, rispetto alla residua parte del patrimonio del </a:t>
            </a:r>
            <a:r>
              <a:rPr lang="it-IT" sz="1200" dirty="0" err="1" smtClean="0">
                <a:latin typeface="Bookman Old Style" pitchFamily="18" charset="0"/>
              </a:rPr>
              <a:t>settlor</a:t>
            </a:r>
            <a:r>
              <a:rPr lang="it-IT" sz="1200" dirty="0" smtClean="0">
                <a:latin typeface="Bookman Old Style" pitchFamily="18" charset="0"/>
              </a:rPr>
              <a:t> ed agli altri beni del </a:t>
            </a:r>
            <a:r>
              <a:rPr lang="it-IT" sz="1200" dirty="0" err="1" smtClean="0">
                <a:latin typeface="Bookman Old Style" pitchFamily="18" charset="0"/>
              </a:rPr>
              <a:t>trustee</a:t>
            </a:r>
            <a:r>
              <a:rPr lang="it-IT" sz="1200" dirty="0" smtClean="0">
                <a:latin typeface="Bookman Old Style" pitchFamily="18" charset="0"/>
              </a:rPr>
              <a:t>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Nessun vincolo di destinazione;</a:t>
            </a:r>
          </a:p>
          <a:p>
            <a:pPr lvl="1"/>
            <a:r>
              <a:rPr lang="it-IT" sz="1200" dirty="0" smtClean="0">
                <a:latin typeface="Bookman Old Style" pitchFamily="18" charset="0"/>
              </a:rPr>
              <a:t>Al termine della durata del Trust i beni vengono assegnati ai beneficiari.</a:t>
            </a:r>
            <a:br>
              <a:rPr lang="it-IT" sz="1200" dirty="0" smtClean="0">
                <a:latin typeface="Bookman Old Style" pitchFamily="18" charset="0"/>
              </a:rPr>
            </a:br>
            <a:r>
              <a:rPr lang="it-IT" sz="1200" dirty="0" smtClean="0"/>
              <a:t/>
            </a:r>
            <a:br>
              <a:rPr lang="it-IT" sz="1200" dirty="0" smtClean="0"/>
            </a:br>
            <a:endParaRPr lang="it-IT" sz="1200" dirty="0" smtClean="0">
              <a:latin typeface="Bookman Old Style" pitchFamily="18" charset="0"/>
            </a:endParaRPr>
          </a:p>
          <a:p>
            <a:pPr lvl="1"/>
            <a:endParaRPr lang="it-IT" sz="10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RIFLESSIONI FINALI</a:t>
            </a:r>
          </a:p>
          <a:p>
            <a:pPr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Nel momento in cui ci si cominci a interrogare, ove ce ne sia bisogno, su come disporre del proprio patrimonio al momento del “Passaggio Generazionale” sarebbe opportuno evitare:</a:t>
            </a:r>
          </a:p>
          <a:p>
            <a:pPr algn="just">
              <a:lnSpc>
                <a:spcPct val="150000"/>
              </a:lnSpc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 smtClean="0">
                <a:latin typeface="Bookman Old Style" pitchFamily="18" charset="0"/>
              </a:rPr>
              <a:t>Rifuggire dal pensiero per “scaramanzia”;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 smtClean="0">
                <a:latin typeface="Bookman Old Style" pitchFamily="18" charset="0"/>
              </a:rPr>
              <a:t>Aver fiducia nelle speranza di migliori previsioni  legislative;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 smtClean="0">
                <a:latin typeface="Bookman Old Style" pitchFamily="18" charset="0"/>
              </a:rPr>
              <a:t>Affidarsi al buon senso e ai legami affettivi degli eredi;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 smtClean="0">
                <a:latin typeface="Bookman Old Style" pitchFamily="18" charset="0"/>
              </a:rPr>
              <a:t>Soccombere al sentimentalismo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 smtClean="0">
                <a:latin typeface="Bookman Old Style" pitchFamily="18" charset="0"/>
              </a:rPr>
              <a:t>Rinviare a tempi migliori;</a:t>
            </a:r>
          </a:p>
          <a:p>
            <a:pPr lvl="1" algn="just">
              <a:lnSpc>
                <a:spcPct val="150000"/>
              </a:lnSpc>
              <a:buNone/>
            </a:pPr>
            <a:endParaRPr lang="it-IT" sz="12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600" dirty="0" smtClean="0">
                <a:latin typeface="Bookman Old Style" pitchFamily="18" charset="0"/>
              </a:rPr>
              <a:t> </a:t>
            </a:r>
            <a:r>
              <a:rPr lang="it-IT" sz="1400" dirty="0" smtClean="0">
                <a:latin typeface="Bookman Old Style" pitchFamily="18" charset="0"/>
              </a:rPr>
              <a:t>Mentre sarebbe opportuno: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 smtClean="0">
                <a:latin typeface="Bookman Old Style" pitchFamily="18" charset="0"/>
              </a:rPr>
              <a:t>Affrontare per tempo la situazione;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it-IT" sz="1200" dirty="0" smtClean="0">
                <a:latin typeface="Bookman Old Style" pitchFamily="18" charset="0"/>
              </a:rPr>
              <a:t>Affidarsi ad un serio e ben conosciuto professionista per individuare una o più soluzioni che meglio possono adattarsi ai desideri del disponente e alle esigenze dei beneficiari.</a:t>
            </a:r>
          </a:p>
          <a:p>
            <a:pPr lvl="1" algn="just">
              <a:lnSpc>
                <a:spcPct val="150000"/>
              </a:lnSpc>
              <a:buNone/>
            </a:pPr>
            <a:endParaRPr lang="it-IT" sz="1200" dirty="0" smtClean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sz="1600" b="1" dirty="0" smtClean="0">
                <a:latin typeface="Bookman Old Style" pitchFamily="18" charset="0"/>
              </a:rPr>
              <a:t>CONSIDERAZIONI PERSONALI</a:t>
            </a:r>
          </a:p>
          <a:p>
            <a:pPr algn="just"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pPr algn="just">
              <a:buNone/>
            </a:pPr>
            <a:endParaRPr lang="it-IT" sz="1600" b="1" dirty="0" smtClean="0">
              <a:latin typeface="Bookman Old Style" pitchFamily="18" charset="0"/>
            </a:endParaRPr>
          </a:p>
          <a:p>
            <a:pPr lvl="1" algn="just">
              <a:buNone/>
            </a:pPr>
            <a:endParaRPr lang="it-IT" sz="1000" dirty="0" smtClean="0">
              <a:latin typeface="Bookman Old Style" pitchFamily="18" charset="0"/>
            </a:endParaRPr>
          </a:p>
          <a:p>
            <a:pPr lvl="1" algn="just">
              <a:buNone/>
            </a:pPr>
            <a:endParaRPr lang="it-IT" sz="10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400" dirty="0" smtClean="0">
                <a:latin typeface="Bookman Old Style" pitchFamily="18" charset="0"/>
              </a:rPr>
              <a:t>      Alla luce della mia, </a:t>
            </a:r>
            <a:r>
              <a:rPr lang="it-IT" sz="1400" dirty="0" smtClean="0">
                <a:latin typeface="Bookman Old Style" pitchFamily="18" charset="0"/>
              </a:rPr>
              <a:t>purtroppo </a:t>
            </a:r>
            <a:r>
              <a:rPr lang="it-IT" sz="1400" dirty="0" smtClean="0">
                <a:latin typeface="Bookman Old Style" pitchFamily="18" charset="0"/>
              </a:rPr>
              <a:t>non più breve, esperienza ritengo assolutamente indispensabile prevedere sempre e chiaramente la destinazione dei nostri beni (testamento); 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400" dirty="0" smtClean="0">
                <a:latin typeface="Bookman Old Style" pitchFamily="18" charset="0"/>
              </a:rPr>
              <a:t>      mai lasciare beni in comproprietà fra i </a:t>
            </a:r>
            <a:r>
              <a:rPr lang="it-IT" sz="1400" dirty="0" smtClean="0">
                <a:latin typeface="Bookman Old Style" pitchFamily="18" charset="0"/>
              </a:rPr>
              <a:t>beneficiari: </a:t>
            </a:r>
            <a:r>
              <a:rPr lang="it-IT" sz="1400" dirty="0" smtClean="0">
                <a:latin typeface="Bookman Old Style" pitchFamily="18" charset="0"/>
              </a:rPr>
              <a:t>diversamente a mio avviso la soluzione migliore potrebbe essere l’istituzione di un TRUST.</a:t>
            </a:r>
          </a:p>
          <a:p>
            <a:pPr algn="just">
              <a:lnSpc>
                <a:spcPct val="150000"/>
              </a:lnSpc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400" dirty="0" smtClean="0">
                <a:latin typeface="Bookman Old Style" pitchFamily="18" charset="0"/>
              </a:rPr>
              <a:t>        </a:t>
            </a:r>
          </a:p>
          <a:p>
            <a:pPr lvl="1" algn="just">
              <a:buFont typeface="+mj-lt"/>
              <a:buAutoNum type="arabicPeriod"/>
            </a:pPr>
            <a:endParaRPr lang="it-IT" sz="1000" dirty="0" smtClean="0">
              <a:latin typeface="Bookman Old Style" pitchFamily="18" charset="0"/>
            </a:endParaRPr>
          </a:p>
          <a:p>
            <a:pPr>
              <a:buNone/>
            </a:pPr>
            <a:endParaRPr lang="it-IT" sz="16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>
                <a:latin typeface="Bookman Old Style" pitchFamily="18" charset="0"/>
              </a:rPr>
              <a:t>Elaborato dal dott. Sandro Spinucci per il Rotary Club Roma di Castelli Romani</a:t>
            </a:r>
            <a:endParaRPr lang="it-IT" sz="8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/>
          <a:lstStyle/>
          <a:p>
            <a:pPr>
              <a:buNone/>
            </a:pP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Preliminarmente</a:t>
            </a:r>
            <a:r>
              <a:rPr lang="it-IT" sz="1200" dirty="0" smtClean="0">
                <a:latin typeface="Bookman Old Style" pitchFamily="18" charset="0"/>
              </a:rPr>
              <a:t> </a:t>
            </a:r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è opportuno decidere se affidarsi alla Successione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Legittima ossia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senza testamento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o alla Successione Testamentaria</a:t>
            </a:r>
          </a:p>
          <a:p>
            <a:pPr>
              <a:buNone/>
            </a:pP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In ogni caso è indispensabile tenere presente le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Quote di Legittima e la Quota Disponibil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</a:t>
            </a:r>
          </a:p>
          <a:p>
            <a:pPr>
              <a:buNone/>
            </a:pPr>
            <a:endParaRPr lang="it-IT" sz="1400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pPr algn="ctr">
              <a:buNone/>
            </a:pPr>
            <a:r>
              <a:rPr lang="it-IT" sz="1300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EREDI LEGITTIMI		QUOTE </a:t>
            </a:r>
            <a:r>
              <a:rPr lang="it-IT" sz="1300" b="1" u="sng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DI</a:t>
            </a:r>
            <a:r>
              <a:rPr lang="it-IT" sz="1300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LEGITTIMA	  QUOTA DISPONIBILE</a:t>
            </a:r>
            <a:r>
              <a:rPr lang="it-IT" sz="1400" b="1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 </a:t>
            </a:r>
          </a:p>
          <a:p>
            <a:pPr>
              <a:buNone/>
            </a:pP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    </a:t>
            </a:r>
            <a:r>
              <a:rPr lang="it-IT" sz="1200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coniuge vivente:</a:t>
            </a:r>
          </a:p>
          <a:p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coniuge  (senza figli e ascendenti )           </a:t>
            </a: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½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+ diritto di abitazione	   </a:t>
            </a:r>
            <a:r>
              <a:rPr lang="it-IT" sz="16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½</a:t>
            </a:r>
          </a:p>
          <a:p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coniuge		                   </a:t>
            </a:r>
            <a:r>
              <a:rPr lang="it-IT" sz="10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1/3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+ diritto di abitazione 	</a:t>
            </a:r>
          </a:p>
          <a:p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+ figlio unico			1/ 3			  1/ 3</a:t>
            </a:r>
          </a:p>
          <a:p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coniuge			1/ 4</a:t>
            </a:r>
            <a:endParaRPr lang="it-IT" sz="1000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+ due o più figli			1/ 2 in parti uguali		  1/ 4</a:t>
            </a:r>
            <a:endParaRPr lang="it-IT" sz="1200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coniuge			1/ 2</a:t>
            </a:r>
          </a:p>
          <a:p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+ ascendenti senza figli		1/ 4			  1/ 4</a:t>
            </a:r>
          </a:p>
          <a:p>
            <a:pPr>
              <a:buNone/>
            </a:pPr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</a:t>
            </a:r>
          </a:p>
          <a:p>
            <a:pPr>
              <a:buNone/>
            </a:pPr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   </a:t>
            </a:r>
            <a:r>
              <a:rPr lang="it-IT" sz="1200" u="sng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senza coniuge:</a:t>
            </a:r>
          </a:p>
          <a:p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figlio unico			1/ 2			  1/ 2</a:t>
            </a:r>
          </a:p>
          <a:p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due o più figli			2/3 in parti uguali		  1/ 3</a:t>
            </a:r>
          </a:p>
          <a:p>
            <a:r>
              <a:rPr lang="it-IT" sz="12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ascendenti senza figli		1/ 3			  2/ </a:t>
            </a:r>
            <a:r>
              <a:rPr lang="it-IT" sz="12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3</a:t>
            </a:r>
          </a:p>
          <a:p>
            <a:pPr>
              <a:buNone/>
            </a:pPr>
            <a:endParaRPr lang="it-IT" sz="1200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it-IT" sz="12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it-IT" sz="12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senza figli o ascendenti					 100%</a:t>
            </a:r>
            <a:endParaRPr lang="it-IT" sz="12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400" b="1" u="sng" dirty="0" smtClean="0">
                <a:latin typeface="Bookman Old Style" pitchFamily="18" charset="0"/>
              </a:rPr>
              <a:t>IMPOSTA SULLE SUCCESSIONI</a:t>
            </a:r>
          </a:p>
          <a:p>
            <a:pPr>
              <a:buNone/>
            </a:pP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100" dirty="0" smtClean="0">
                <a:latin typeface="Bookman Old Style" pitchFamily="18" charset="0"/>
              </a:rPr>
              <a:t>Aliquote e Franchigie:</a:t>
            </a:r>
          </a:p>
          <a:p>
            <a:pPr algn="just">
              <a:lnSpc>
                <a:spcPct val="150000"/>
              </a:lnSpc>
            </a:pPr>
            <a:endParaRPr lang="it-IT" sz="11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100" dirty="0" smtClean="0">
                <a:latin typeface="Bookman Old Style" pitchFamily="18" charset="0"/>
              </a:rPr>
              <a:t>Trasferimenti a favore del coniuge , dei parenti in linea retta (ascendenti e discendenti): aliquota del 4% per la parte eccedente la franchigia di € 1.000.000,00 per ogni erede;</a:t>
            </a:r>
          </a:p>
          <a:p>
            <a:pPr algn="just">
              <a:lnSpc>
                <a:spcPct val="150000"/>
              </a:lnSpc>
            </a:pPr>
            <a:r>
              <a:rPr lang="it-IT" sz="1100" dirty="0" smtClean="0">
                <a:latin typeface="Bookman Old Style" pitchFamily="18" charset="0"/>
              </a:rPr>
              <a:t>Trasferimenti a favore dei fratelli e sorelle: aliquota del 6% per la parte eccedente la franchigia di € 100.000,00 per ogni erede;</a:t>
            </a:r>
          </a:p>
          <a:p>
            <a:pPr algn="just">
              <a:lnSpc>
                <a:spcPct val="150000"/>
              </a:lnSpc>
            </a:pPr>
            <a:r>
              <a:rPr lang="it-IT" sz="1100" dirty="0" smtClean="0">
                <a:latin typeface="Bookman Old Style" pitchFamily="18" charset="0"/>
              </a:rPr>
              <a:t>Trasferimenti a favore dei parenti  fino al 4° grado, degli </a:t>
            </a:r>
            <a:r>
              <a:rPr lang="it-IT" sz="1100" dirty="0" smtClean="0">
                <a:latin typeface="Bookman Old Style" pitchFamily="18" charset="0"/>
              </a:rPr>
              <a:t>affini </a:t>
            </a:r>
            <a:r>
              <a:rPr lang="it-IT" sz="1100" dirty="0" smtClean="0">
                <a:latin typeface="Bookman Old Style" pitchFamily="18" charset="0"/>
              </a:rPr>
              <a:t>in linea retta e degli affini in linea collaterale  fino al 3° grado: aliquota del 6%, senza franchigia;</a:t>
            </a:r>
          </a:p>
          <a:p>
            <a:pPr algn="just">
              <a:lnSpc>
                <a:spcPct val="150000"/>
              </a:lnSpc>
            </a:pPr>
            <a:r>
              <a:rPr lang="it-IT" sz="1100" dirty="0" smtClean="0">
                <a:latin typeface="Bookman Old Style" pitchFamily="18" charset="0"/>
              </a:rPr>
              <a:t>Trasferimenti a favore di altri soggetti: aliquota dell’ 8% senza franchigia;</a:t>
            </a:r>
          </a:p>
          <a:p>
            <a:pPr algn="just">
              <a:lnSpc>
                <a:spcPct val="150000"/>
              </a:lnSpc>
            </a:pPr>
            <a:r>
              <a:rPr lang="it-IT" sz="1100" dirty="0" smtClean="0">
                <a:latin typeface="Bookman Old Style" pitchFamily="18" charset="0"/>
              </a:rPr>
              <a:t>Trasferimenti a favore di portatori di handicap gravi: aliquota variabile a seconda della parentela, per la parte eccedente la franchigia di € 1.500.000,00;</a:t>
            </a:r>
          </a:p>
          <a:p>
            <a:pPr algn="just">
              <a:lnSpc>
                <a:spcPct val="150000"/>
              </a:lnSpc>
            </a:pPr>
            <a:endParaRPr lang="it-IT" sz="11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100" dirty="0" smtClean="0">
                <a:latin typeface="Bookman Old Style" pitchFamily="18" charset="0"/>
              </a:rPr>
              <a:t>Collazione: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100" dirty="0" smtClean="0">
                <a:latin typeface="Bookman Old Style" pitchFamily="18" charset="0"/>
              </a:rPr>
              <a:t>       Fanno parte dell’asse ereditario anche le donazioni del de </a:t>
            </a:r>
            <a:r>
              <a:rPr lang="it-IT" sz="1100" dirty="0" err="1" smtClean="0">
                <a:latin typeface="Bookman Old Style" pitchFamily="18" charset="0"/>
              </a:rPr>
              <a:t>cuius</a:t>
            </a:r>
            <a:r>
              <a:rPr lang="it-IT" sz="1100" dirty="0" smtClean="0">
                <a:latin typeface="Bookman Old Style" pitchFamily="18" charset="0"/>
              </a:rPr>
              <a:t> </a:t>
            </a:r>
            <a:r>
              <a:rPr lang="it-IT" sz="1100" dirty="0" smtClean="0">
                <a:latin typeface="Bookman Old Style" pitchFamily="18" charset="0"/>
              </a:rPr>
              <a:t>ricevute dagli eredi</a:t>
            </a:r>
          </a:p>
          <a:p>
            <a:pPr algn="just">
              <a:lnSpc>
                <a:spcPct val="150000"/>
              </a:lnSpc>
              <a:buNone/>
            </a:pPr>
            <a:endParaRPr lang="it-IT" sz="11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ESENZIONI</a:t>
            </a:r>
          </a:p>
          <a:p>
            <a:pPr>
              <a:buNone/>
            </a:pPr>
            <a:endParaRPr lang="it-IT" sz="12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Aziende o rami d’azienda a favore del coniuge o dei discendenti del titolare dell’azienda;</a:t>
            </a: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partecipazioni </a:t>
            </a:r>
            <a:r>
              <a:rPr lang="it-IT" sz="1300" dirty="0">
                <a:latin typeface="Bookman Old Style" pitchFamily="18" charset="0"/>
              </a:rPr>
              <a:t>in società di capitali a favore del coniuge o dei discendenti che consentano al beneficiario di acquisire o integrare il controllo della società, ai sensi dell'articolo 2359 </a:t>
            </a:r>
            <a:r>
              <a:rPr lang="it-IT" sz="1300" dirty="0" smtClean="0">
                <a:latin typeface="Bookman Old Style" pitchFamily="18" charset="0"/>
              </a:rPr>
              <a:t>1° comma, n. 1 </a:t>
            </a:r>
            <a:r>
              <a:rPr lang="it-IT" sz="1300" dirty="0">
                <a:latin typeface="Bookman Old Style" pitchFamily="18" charset="0"/>
              </a:rPr>
              <a:t>codice civile; </a:t>
            </a:r>
          </a:p>
          <a:p>
            <a:pPr algn="just">
              <a:lnSpc>
                <a:spcPct val="150000"/>
              </a:lnSpc>
            </a:pPr>
            <a:r>
              <a:rPr lang="it-IT" sz="1300" dirty="0">
                <a:latin typeface="Bookman Old Style" pitchFamily="18" charset="0"/>
              </a:rPr>
              <a:t>partecipazioni in società di persone a favore del coniuge o dei discendenti a prescindere dal passaggio del controllo; </a:t>
            </a:r>
          </a:p>
          <a:p>
            <a:pPr algn="just">
              <a:lnSpc>
                <a:spcPct val="150000"/>
              </a:lnSpc>
            </a:pPr>
            <a:r>
              <a:rPr lang="it-IT" sz="1300" dirty="0">
                <a:latin typeface="Bookman Old Style" pitchFamily="18" charset="0"/>
              </a:rPr>
              <a:t>Trasferimenti di beni a favore di enti non profit testato </a:t>
            </a:r>
            <a:r>
              <a:rPr lang="it-IT" sz="1300" dirty="0" smtClean="0">
                <a:latin typeface="Bookman Old Style" pitchFamily="18" charset="0"/>
              </a:rPr>
              <a:t>ed enti </a:t>
            </a:r>
            <a:r>
              <a:rPr lang="it-IT" sz="1300" dirty="0">
                <a:latin typeface="Bookman Old Style" pitchFamily="18" charset="0"/>
              </a:rPr>
              <a:t>locali; </a:t>
            </a:r>
            <a:endParaRPr lang="it-IT" sz="13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Beni </a:t>
            </a:r>
            <a:r>
              <a:rPr lang="it-IT" sz="1300" dirty="0">
                <a:latin typeface="Bookman Old Style" pitchFamily="18" charset="0"/>
              </a:rPr>
              <a:t>Culturali soggetti a vincolo applicati di pregio opere d'arte; </a:t>
            </a:r>
            <a:endParaRPr lang="it-IT" sz="13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titoli </a:t>
            </a:r>
            <a:r>
              <a:rPr lang="it-IT" sz="1300" dirty="0">
                <a:latin typeface="Bookman Old Style" pitchFamily="18" charset="0"/>
              </a:rPr>
              <a:t>di Stato; </a:t>
            </a:r>
            <a:endParaRPr lang="it-IT" sz="13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polizze </a:t>
            </a:r>
            <a:r>
              <a:rPr lang="it-IT" sz="1300" dirty="0">
                <a:latin typeface="Bookman Old Style" pitchFamily="18" charset="0"/>
              </a:rPr>
              <a:t>assicurative; </a:t>
            </a:r>
            <a:endParaRPr lang="it-IT" sz="13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autoveicoli</a:t>
            </a:r>
            <a:r>
              <a:rPr lang="it-IT" sz="1300" dirty="0">
                <a:latin typeface="Bookman Old Style" pitchFamily="18" charset="0"/>
              </a:rPr>
              <a:t>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t-IT" sz="2000" b="1" u="sng" dirty="0" smtClean="0">
                <a:latin typeface="Bookman Old Style" pitchFamily="18" charset="0"/>
              </a:rPr>
              <a:t>Donazioni</a:t>
            </a: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La </a:t>
            </a:r>
            <a:r>
              <a:rPr lang="it-IT" sz="1400" dirty="0">
                <a:latin typeface="Bookman Old Style" pitchFamily="18" charset="0"/>
              </a:rPr>
              <a:t>donazione </a:t>
            </a:r>
            <a:r>
              <a:rPr lang="it-IT" sz="1400" dirty="0" smtClean="0">
                <a:latin typeface="Bookman Old Style" pitchFamily="18" charset="0"/>
              </a:rPr>
              <a:t>deve essere </a:t>
            </a:r>
            <a:r>
              <a:rPr lang="it-IT" sz="1400" dirty="0">
                <a:latin typeface="Bookman Old Style" pitchFamily="18" charset="0"/>
              </a:rPr>
              <a:t>fatta per atto pubblico </a:t>
            </a:r>
            <a:r>
              <a:rPr lang="it-IT" sz="1400" dirty="0" smtClean="0">
                <a:latin typeface="Bookman Old Style" pitchFamily="18" charset="0"/>
              </a:rPr>
              <a:t>a pena </a:t>
            </a:r>
            <a:r>
              <a:rPr lang="it-IT" sz="1400" dirty="0">
                <a:latin typeface="Bookman Old Style" pitchFamily="18" charset="0"/>
              </a:rPr>
              <a:t>di nullità </a:t>
            </a:r>
            <a:r>
              <a:rPr lang="it-IT" sz="1400" dirty="0" smtClean="0">
                <a:latin typeface="Bookman Old Style" pitchFamily="18" charset="0"/>
              </a:rPr>
              <a:t>con l’eccezione delle </a:t>
            </a:r>
            <a:r>
              <a:rPr lang="it-IT" sz="1400" dirty="0">
                <a:latin typeface="Bookman Old Style" pitchFamily="18" charset="0"/>
              </a:rPr>
              <a:t>donazioni  di modico </a:t>
            </a:r>
            <a:r>
              <a:rPr lang="it-IT" sz="1400" dirty="0" smtClean="0">
                <a:latin typeface="Bookman Old Style" pitchFamily="18" charset="0"/>
              </a:rPr>
              <a:t>valore.</a:t>
            </a: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600" b="1" dirty="0" smtClean="0">
                <a:latin typeface="Bookman Old Style" pitchFamily="18" charset="0"/>
              </a:rPr>
              <a:t>Imposta </a:t>
            </a:r>
            <a:r>
              <a:rPr lang="it-IT" sz="1600" b="1" dirty="0">
                <a:latin typeface="Bookman Old Style" pitchFamily="18" charset="0"/>
              </a:rPr>
              <a:t>sulle donazioni</a:t>
            </a:r>
            <a:r>
              <a:rPr lang="it-IT" sz="1400" dirty="0">
                <a:latin typeface="Bookman Old Style" pitchFamily="18" charset="0"/>
              </a:rPr>
              <a:t> </a:t>
            </a: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it-IT" sz="1400" dirty="0" smtClean="0">
                <a:latin typeface="Bookman Old Style" pitchFamily="18" charset="0"/>
              </a:rPr>
              <a:t>Aliquote </a:t>
            </a:r>
            <a:r>
              <a:rPr lang="it-IT" sz="1400" dirty="0" smtClean="0">
                <a:latin typeface="Bookman Old Style" pitchFamily="18" charset="0"/>
              </a:rPr>
              <a:t>e franchigie</a:t>
            </a:r>
            <a:r>
              <a:rPr lang="it-IT" sz="1400" dirty="0">
                <a:latin typeface="Bookman Old Style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it-IT" sz="1400" dirty="0">
                <a:latin typeface="Bookman Old Style" pitchFamily="18" charset="0"/>
              </a:rPr>
              <a:t>Trasferimenti a favore del </a:t>
            </a:r>
            <a:r>
              <a:rPr lang="it-IT" sz="1400" dirty="0" smtClean="0">
                <a:latin typeface="Bookman Old Style" pitchFamily="18" charset="0"/>
              </a:rPr>
              <a:t>coniuge </a:t>
            </a:r>
            <a:r>
              <a:rPr lang="it-IT" sz="1400" dirty="0" smtClean="0">
                <a:latin typeface="Bookman Old Style" pitchFamily="18" charset="0"/>
              </a:rPr>
              <a:t>in linea </a:t>
            </a:r>
            <a:r>
              <a:rPr lang="it-IT" sz="1400" dirty="0">
                <a:latin typeface="Bookman Old Style" pitchFamily="18" charset="0"/>
              </a:rPr>
              <a:t>retta </a:t>
            </a:r>
            <a:r>
              <a:rPr lang="it-IT" sz="1400" dirty="0" smtClean="0">
                <a:latin typeface="Bookman Old Style" pitchFamily="18" charset="0"/>
              </a:rPr>
              <a:t>(ascendenti, discendenti): </a:t>
            </a:r>
            <a:r>
              <a:rPr lang="it-IT" sz="1400" dirty="0">
                <a:latin typeface="Bookman Old Style" pitchFamily="18" charset="0"/>
              </a:rPr>
              <a:t>aliquota del 4% </a:t>
            </a:r>
            <a:r>
              <a:rPr lang="it-IT" sz="1400" dirty="0" smtClean="0">
                <a:latin typeface="Bookman Old Style" pitchFamily="18" charset="0"/>
              </a:rPr>
              <a:t>per la parte che eccede  </a:t>
            </a:r>
            <a:r>
              <a:rPr lang="it-IT" sz="1400" dirty="0">
                <a:latin typeface="Bookman Old Style" pitchFamily="18" charset="0"/>
              </a:rPr>
              <a:t>la franchigia </a:t>
            </a:r>
            <a:r>
              <a:rPr lang="it-IT" sz="1400" dirty="0" smtClean="0">
                <a:latin typeface="Bookman Old Style" pitchFamily="18" charset="0"/>
              </a:rPr>
              <a:t>di € 1.000.000,00 ad erede; </a:t>
            </a: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Trasferimenti </a:t>
            </a:r>
            <a:r>
              <a:rPr lang="it-IT" sz="1400" dirty="0">
                <a:latin typeface="Bookman Old Style" pitchFamily="18" charset="0"/>
              </a:rPr>
              <a:t>a favore di fratelli e sorelle: </a:t>
            </a:r>
            <a:r>
              <a:rPr lang="it-IT" sz="1400" dirty="0" smtClean="0">
                <a:latin typeface="Bookman Old Style" pitchFamily="18" charset="0"/>
              </a:rPr>
              <a:t>al 6% </a:t>
            </a:r>
            <a:r>
              <a:rPr lang="it-IT" sz="1400" dirty="0">
                <a:latin typeface="Bookman Old Style" pitchFamily="18" charset="0"/>
              </a:rPr>
              <a:t>percento, </a:t>
            </a:r>
            <a:r>
              <a:rPr lang="it-IT" sz="1400" dirty="0" smtClean="0">
                <a:latin typeface="Bookman Old Style" pitchFamily="18" charset="0"/>
              </a:rPr>
              <a:t>oltre </a:t>
            </a:r>
            <a:r>
              <a:rPr lang="it-IT" sz="1400" dirty="0">
                <a:latin typeface="Bookman Old Style" pitchFamily="18" charset="0"/>
              </a:rPr>
              <a:t>la franchigia di euro </a:t>
            </a:r>
            <a:r>
              <a:rPr lang="it-IT" sz="1400" dirty="0" smtClean="0">
                <a:latin typeface="Bookman Old Style" pitchFamily="18" charset="0"/>
              </a:rPr>
              <a:t>100.000 per ogni fratello; </a:t>
            </a: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Trasferimenti </a:t>
            </a:r>
            <a:r>
              <a:rPr lang="it-IT" sz="1400" dirty="0">
                <a:latin typeface="Bookman Old Style" pitchFamily="18" charset="0"/>
              </a:rPr>
              <a:t>a favore di parenti fino al quarto grado, degli affini in linea collaterale fino al terzo grado: aliquota </a:t>
            </a:r>
            <a:r>
              <a:rPr lang="it-IT" sz="1400" dirty="0" smtClean="0">
                <a:latin typeface="Bookman Old Style" pitchFamily="18" charset="0"/>
              </a:rPr>
              <a:t>dell’ 8</a:t>
            </a:r>
            <a:r>
              <a:rPr lang="it-IT" sz="1400" dirty="0">
                <a:latin typeface="Bookman Old Style" pitchFamily="18" charset="0"/>
              </a:rPr>
              <a:t>%, senza franchigia; </a:t>
            </a:r>
            <a:endParaRPr lang="it-IT" sz="14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400" dirty="0" smtClean="0">
                <a:latin typeface="Bookman Old Style" pitchFamily="18" charset="0"/>
              </a:rPr>
              <a:t>Trasferimento a </a:t>
            </a:r>
            <a:r>
              <a:rPr lang="it-IT" sz="1400" dirty="0">
                <a:latin typeface="Bookman Old Style" pitchFamily="18" charset="0"/>
              </a:rPr>
              <a:t>favore di </a:t>
            </a:r>
            <a:r>
              <a:rPr lang="it-IT" sz="1400" dirty="0" smtClean="0">
                <a:latin typeface="Bookman Old Style" pitchFamily="18" charset="0"/>
              </a:rPr>
              <a:t>portatori </a:t>
            </a:r>
            <a:r>
              <a:rPr lang="it-IT" sz="1400" dirty="0">
                <a:latin typeface="Bookman Old Style" pitchFamily="18" charset="0"/>
              </a:rPr>
              <a:t>di handicap </a:t>
            </a:r>
            <a:r>
              <a:rPr lang="it-IT" sz="1400" dirty="0" smtClean="0">
                <a:latin typeface="Bookman Old Style" pitchFamily="18" charset="0"/>
              </a:rPr>
              <a:t>gravi: aliquota variabile a seconda della parentela, oltre la franchigia di € 1.500.000,00</a:t>
            </a:r>
            <a:r>
              <a:rPr lang="it-IT" sz="1400" dirty="0">
                <a:latin typeface="Bookman Old Style" pitchFamily="18" charset="0"/>
              </a:rPr>
              <a:t> </a:t>
            </a:r>
          </a:p>
          <a:p>
            <a:pPr algn="just">
              <a:lnSpc>
                <a:spcPct val="150000"/>
              </a:lnSpc>
              <a:buNone/>
            </a:pPr>
            <a:endParaRPr lang="it-IT" sz="14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</a:p>
          <a:p>
            <a:r>
              <a:rPr lang="it-IT" sz="800" dirty="0" smtClean="0"/>
              <a:t>i</a:t>
            </a:r>
            <a:endParaRPr lang="it-IT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it-IT" sz="1400" b="1" dirty="0">
                <a:latin typeface="Bookman Old Style" pitchFamily="18" charset="0"/>
              </a:rPr>
              <a:t>Donazioni di aziende e partecipazioni</a:t>
            </a:r>
          </a:p>
          <a:p>
            <a:pPr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Esenzioni</a:t>
            </a:r>
            <a:endParaRPr lang="it-IT" sz="13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>
                <a:latin typeface="Bookman Old Style" pitchFamily="18" charset="0"/>
              </a:rPr>
              <a:t>Trasferimenti d'azienda o </a:t>
            </a:r>
            <a:r>
              <a:rPr lang="it-IT" sz="1300" dirty="0" smtClean="0">
                <a:latin typeface="Bookman Old Style" pitchFamily="18" charset="0"/>
              </a:rPr>
              <a:t>ramo</a:t>
            </a:r>
            <a:r>
              <a:rPr lang="it-IT" sz="1300" dirty="0" smtClean="0">
                <a:latin typeface="Bookman Old Style" pitchFamily="18" charset="0"/>
              </a:rPr>
              <a:t> </a:t>
            </a:r>
            <a:r>
              <a:rPr lang="it-IT" sz="1300" dirty="0">
                <a:latin typeface="Bookman Old Style" pitchFamily="18" charset="0"/>
              </a:rPr>
              <a:t>d'azienda a favore del coniuge o dei discendenti del titolare dell'azienda;</a:t>
            </a:r>
          </a:p>
          <a:p>
            <a:pPr algn="just">
              <a:lnSpc>
                <a:spcPct val="150000"/>
              </a:lnSpc>
            </a:pPr>
            <a:r>
              <a:rPr lang="it-IT" sz="1300" dirty="0">
                <a:latin typeface="Bookman Old Style" pitchFamily="18" charset="0"/>
              </a:rPr>
              <a:t>Trasferimenti di partecipazioni in società di capitale a favore del coniuge o dei discendenti che consentano al beneficiario di acquisire o integrare il controllo della società, ai sensi dell'articolo 2359 </a:t>
            </a:r>
            <a:r>
              <a:rPr lang="it-IT" sz="1300" dirty="0" smtClean="0">
                <a:latin typeface="Bookman Old Style" pitchFamily="18" charset="0"/>
              </a:rPr>
              <a:t>1° co n. 1 c.c.;</a:t>
            </a:r>
            <a:endParaRPr lang="it-IT" sz="13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>
                <a:latin typeface="Bookman Old Style" pitchFamily="18" charset="0"/>
              </a:rPr>
              <a:t>Trasferimenti di partecipazioni in società di persone a favore del coniuge o dei discendenti a prescindere dal passaggio del </a:t>
            </a:r>
            <a:r>
              <a:rPr lang="it-IT" sz="1300" dirty="0" smtClean="0">
                <a:latin typeface="Bookman Old Style" pitchFamily="18" charset="0"/>
              </a:rPr>
              <a:t>controllo; in questo caso i beneficiari </a:t>
            </a:r>
            <a:r>
              <a:rPr lang="it-IT" sz="1300" dirty="0">
                <a:latin typeface="Bookman Old Style" pitchFamily="18" charset="0"/>
              </a:rPr>
              <a:t>del trasferimento devono proseguire l'esercizio dell'impresa o detenere il controllo della società le cui quote sono state trasferite per un periodo non inferiore a cinque anni dalla data del trasferimento</a:t>
            </a:r>
            <a:r>
              <a:rPr lang="it-IT" sz="130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endParaRPr lang="it-IT" sz="13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>
                <a:latin typeface="Bookman Old Style" pitchFamily="18" charset="0"/>
              </a:rPr>
              <a:t>Altre esenzioni sono previste per i trasferimenti a favore di enti non profit, Stato ed enti locali.</a:t>
            </a:r>
          </a:p>
          <a:p>
            <a:pPr algn="just">
              <a:buNone/>
            </a:pPr>
            <a:endParaRPr lang="it-IT" sz="1400" dirty="0">
              <a:latin typeface="Bookman Old Style" pitchFamily="18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1300" dirty="0">
                <a:latin typeface="Bookman Old Style" pitchFamily="18" charset="0"/>
              </a:rPr>
              <a:t>DONAZIONI </a:t>
            </a:r>
            <a:r>
              <a:rPr lang="it-IT" sz="1300" dirty="0" err="1">
                <a:latin typeface="Bookman Old Style" pitchFamily="18" charset="0"/>
              </a:rPr>
              <a:t>DI</a:t>
            </a:r>
            <a:r>
              <a:rPr lang="it-IT" sz="1300" dirty="0">
                <a:latin typeface="Bookman Old Style" pitchFamily="18" charset="0"/>
              </a:rPr>
              <a:t> IMMOBILI E DIRITTI REALI </a:t>
            </a:r>
          </a:p>
          <a:p>
            <a:pPr>
              <a:lnSpc>
                <a:spcPct val="150000"/>
              </a:lnSpc>
              <a:buNone/>
            </a:pPr>
            <a:endParaRPr lang="it-IT" sz="1300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imposta </a:t>
            </a:r>
            <a:r>
              <a:rPr lang="it-IT" sz="1300" dirty="0">
                <a:latin typeface="Bookman Old Style" pitchFamily="18" charset="0"/>
              </a:rPr>
              <a:t>sulle donazioni: </a:t>
            </a:r>
            <a:endParaRPr lang="it-IT" sz="1300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aliquota ordinaria del quattro e dell'8%;</a:t>
            </a:r>
          </a:p>
          <a:p>
            <a:pPr>
              <a:lnSpc>
                <a:spcPct val="150000"/>
              </a:lnSpc>
            </a:pPr>
            <a:endParaRPr lang="it-IT" sz="1300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Imposta ipotecaria: 2%, 168 euro in caso di applicabilità del beneficio prima casa;</a:t>
            </a:r>
          </a:p>
          <a:p>
            <a:pPr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Imposta catastale: 1%, 168 euro  in caso di applicabilità del beneficio prima casa.</a:t>
            </a:r>
          </a:p>
          <a:p>
            <a:pPr>
              <a:lnSpc>
                <a:spcPct val="150000"/>
              </a:lnSpc>
            </a:pPr>
            <a:endParaRPr lang="it-IT" sz="1300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Base imponibile: diretta catastale rivalutata valore normale. </a:t>
            </a:r>
            <a:endParaRPr lang="it-IT" sz="1300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endParaRPr lang="it-IT" sz="1300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it-IT" sz="1300" dirty="0">
                <a:latin typeface="Bookman Old Style" pitchFamily="18" charset="0"/>
              </a:rPr>
              <a:t> </a:t>
            </a:r>
            <a:r>
              <a:rPr lang="it-IT" sz="1300" dirty="0" smtClean="0">
                <a:latin typeface="Bookman Old Style" pitchFamily="18" charset="0"/>
              </a:rPr>
              <a:t>      La </a:t>
            </a:r>
            <a:r>
              <a:rPr lang="it-IT" sz="1300" dirty="0">
                <a:latin typeface="Bookman Old Style" pitchFamily="18" charset="0"/>
              </a:rPr>
              <a:t>cessione a titolo oneroso di un immobile pervenuto in </a:t>
            </a:r>
            <a:r>
              <a:rPr lang="it-IT" sz="1300" dirty="0" smtClean="0">
                <a:latin typeface="Bookman Old Style" pitchFamily="18" charset="0"/>
              </a:rPr>
              <a:t>donazione </a:t>
            </a:r>
            <a:r>
              <a:rPr lang="it-IT" sz="1300" dirty="0">
                <a:latin typeface="Bookman Old Style" pitchFamily="18" charset="0"/>
              </a:rPr>
              <a:t>se effettuata dopo cinque anni dalla data di acquisto </a:t>
            </a:r>
            <a:r>
              <a:rPr lang="it-IT" sz="1300" dirty="0" smtClean="0">
                <a:latin typeface="Bookman Old Style" pitchFamily="18" charset="0"/>
              </a:rPr>
              <a:t>o di costruzione da </a:t>
            </a:r>
            <a:r>
              <a:rPr lang="it-IT" sz="1300" dirty="0">
                <a:latin typeface="Bookman Old Style" pitchFamily="18" charset="0"/>
              </a:rPr>
              <a:t>parte del donante non produce una plusvalenza tassabile ai fini delle imposte dirette</a:t>
            </a:r>
            <a:r>
              <a:rPr lang="it-IT" sz="1300" dirty="0" smtClean="0">
                <a:latin typeface="Bookman Old Style" pitchFamily="18" charset="0"/>
              </a:rPr>
              <a:t>.</a:t>
            </a:r>
            <a:endParaRPr lang="it-IT" sz="1300" dirty="0">
              <a:latin typeface="Bookman Old Style" pitchFamily="18" charset="0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3995936" y="4653136"/>
            <a:ext cx="4846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it-IT" sz="2400" b="1" i="1" u="sng" dirty="0" smtClean="0">
                <a:solidFill>
                  <a:srgbClr val="0070C0"/>
                </a:solidFill>
                <a:latin typeface="Bookman Old Style" pitchFamily="18" charset="0"/>
              </a:rPr>
              <a:t>IL PASSAGGIO GENERAZIONALE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/>
          <a:lstStyle/>
          <a:p>
            <a:pPr>
              <a:buNone/>
            </a:pPr>
            <a:r>
              <a:rPr lang="it-IT" sz="1600" b="1" dirty="0" smtClean="0">
                <a:latin typeface="Bookman Old Style" pitchFamily="18" charset="0"/>
              </a:rPr>
              <a:t>FONDO </a:t>
            </a:r>
            <a:r>
              <a:rPr lang="it-IT" sz="1600" b="1" dirty="0" smtClean="0">
                <a:latin typeface="Bookman Old Style" pitchFamily="18" charset="0"/>
              </a:rPr>
              <a:t>PATRIMONIALE (art. 167 c.c.)</a:t>
            </a:r>
            <a:endParaRPr lang="it-IT" sz="1600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dirty="0" smtClean="0">
                <a:latin typeface="Bookman Old Style" pitchFamily="18" charset="0"/>
              </a:rPr>
              <a:t>Il </a:t>
            </a:r>
            <a:r>
              <a:rPr lang="it-IT" sz="1300" dirty="0" smtClean="0">
                <a:latin typeface="Bookman Old Style" pitchFamily="18" charset="0"/>
              </a:rPr>
              <a:t>fondo patrimoniale consiste nel porre un vincolo su un complesso di beni determinati e realizza la costituzione di un patrimonio separato.</a:t>
            </a:r>
          </a:p>
          <a:p>
            <a:pPr algn="just">
              <a:lnSpc>
                <a:spcPct val="150000"/>
              </a:lnSpc>
            </a:pPr>
            <a:r>
              <a:rPr lang="it-IT" sz="1300" u="sng" dirty="0" smtClean="0">
                <a:latin typeface="Bookman Old Style" pitchFamily="18" charset="0"/>
              </a:rPr>
              <a:t>Soggetti costituenti</a:t>
            </a:r>
            <a:r>
              <a:rPr lang="it-IT" sz="1300" dirty="0" smtClean="0">
                <a:latin typeface="Bookman Old Style" pitchFamily="18" charset="0"/>
              </a:rPr>
              <a:t>: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I coniugi singolarmente o congiuntamente;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Persone </a:t>
            </a:r>
            <a:r>
              <a:rPr lang="it-IT" sz="1300" dirty="0" smtClean="0">
                <a:latin typeface="Bookman Old Style" pitchFamily="18" charset="0"/>
              </a:rPr>
              <a:t>terze, previa accettazione dei coniugi.</a:t>
            </a:r>
            <a:endParaRPr lang="it-IT" sz="130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300" u="sng" dirty="0" smtClean="0">
                <a:latin typeface="Bookman Old Style" pitchFamily="18" charset="0"/>
              </a:rPr>
              <a:t>I beni oggetto del </a:t>
            </a:r>
            <a:r>
              <a:rPr lang="it-IT" sz="1300" u="sng" dirty="0" smtClean="0">
                <a:latin typeface="Bookman Old Style" pitchFamily="18" charset="0"/>
              </a:rPr>
              <a:t>fondo: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</a:t>
            </a:r>
            <a:r>
              <a:rPr lang="it-IT" sz="1300" dirty="0" smtClean="0">
                <a:latin typeface="Bookman Old Style" pitchFamily="18" charset="0"/>
              </a:rPr>
              <a:t>      B</a:t>
            </a:r>
            <a:r>
              <a:rPr lang="it-IT" sz="1300" dirty="0" smtClean="0">
                <a:latin typeface="Bookman Old Style" pitchFamily="18" charset="0"/>
              </a:rPr>
              <a:t>eni </a:t>
            </a:r>
            <a:r>
              <a:rPr lang="it-IT" sz="1300" dirty="0" smtClean="0">
                <a:latin typeface="Bookman Old Style" pitchFamily="18" charset="0"/>
              </a:rPr>
              <a:t>immobili;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Beni mobili iscritti in pubblici registri;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Titoli di credito nominativi.</a:t>
            </a:r>
          </a:p>
          <a:p>
            <a:pPr algn="just">
              <a:lnSpc>
                <a:spcPct val="150000"/>
              </a:lnSpc>
            </a:pPr>
            <a:r>
              <a:rPr lang="it-IT" sz="1300" u="sng" dirty="0" smtClean="0">
                <a:latin typeface="Bookman Old Style" pitchFamily="18" charset="0"/>
              </a:rPr>
              <a:t>Funzione: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Destinare i beni conferiti al soddisfacimento dei diritti di mantenimento, di assistenza e di contribuzione della famiglia.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I creditori personali del coniuge non possono soddisfarsi sui beni facenti parte del fondo patrimoniale per debiti contratti per scopi estranei ai bisogni della famiglia.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1300" dirty="0" smtClean="0">
                <a:latin typeface="Bookman Old Style" pitchFamily="18" charset="0"/>
              </a:rPr>
              <a:t>       L'effetto segregativo non si estende ai debiti contratti prima dell'istituzione del fondo patrimoniale.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B8353-B4AA-404C-83E2-486615E5A178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800" i="1" dirty="0" smtClean="0"/>
              <a:t>Elaborato dal dott. Sandro Spinucci per il Rotary Club Roma di Castelli Romani</a:t>
            </a:r>
            <a:endParaRPr lang="it-IT" sz="8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3290</Words>
  <Application>Microsoft Office PowerPoint</Application>
  <PresentationFormat>Presentazione su schermo (4:3)</PresentationFormat>
  <Paragraphs>454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Struttura predefinita</vt:lpstr>
      <vt:lpstr>   IL PASSAGGIO GENERAZIONALE   </vt:lpstr>
      <vt:lpstr>IL PASSAGGIO GENERAZIONALE 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  <vt:lpstr>IL PASSAGGIO GENERAZIONALE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undici</cp:lastModifiedBy>
  <cp:revision>119</cp:revision>
  <dcterms:created xsi:type="dcterms:W3CDTF">2013-11-06T18:12:52Z</dcterms:created>
  <dcterms:modified xsi:type="dcterms:W3CDTF">2013-11-07T17:55:49Z</dcterms:modified>
</cp:coreProperties>
</file>